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30" r:id="rId2"/>
    <p:sldMasterId id="2147484550" r:id="rId3"/>
  </p:sldMasterIdLst>
  <p:notesMasterIdLst>
    <p:notesMasterId r:id="rId39"/>
  </p:notesMasterIdLst>
  <p:handoutMasterIdLst>
    <p:handoutMasterId r:id="rId40"/>
  </p:handoutMasterIdLst>
  <p:sldIdLst>
    <p:sldId id="1489" r:id="rId4"/>
    <p:sldId id="1550" r:id="rId5"/>
    <p:sldId id="1553" r:id="rId6"/>
    <p:sldId id="1575" r:id="rId7"/>
    <p:sldId id="1563" r:id="rId8"/>
    <p:sldId id="1877" r:id="rId9"/>
    <p:sldId id="344" r:id="rId10"/>
    <p:sldId id="308" r:id="rId11"/>
    <p:sldId id="1878" r:id="rId12"/>
    <p:sldId id="2672" r:id="rId13"/>
    <p:sldId id="319" r:id="rId14"/>
    <p:sldId id="322" r:id="rId15"/>
    <p:sldId id="323" r:id="rId16"/>
    <p:sldId id="1569" r:id="rId17"/>
    <p:sldId id="1578" r:id="rId18"/>
    <p:sldId id="1579" r:id="rId19"/>
    <p:sldId id="1580" r:id="rId20"/>
    <p:sldId id="1581" r:id="rId21"/>
    <p:sldId id="1582" r:id="rId22"/>
    <p:sldId id="1557" r:id="rId23"/>
    <p:sldId id="1573" r:id="rId24"/>
    <p:sldId id="2664" r:id="rId25"/>
    <p:sldId id="1886" r:id="rId26"/>
    <p:sldId id="2660" r:id="rId27"/>
    <p:sldId id="2661" r:id="rId28"/>
    <p:sldId id="2669" r:id="rId29"/>
    <p:sldId id="1585" r:id="rId30"/>
    <p:sldId id="1583" r:id="rId31"/>
    <p:sldId id="1554" r:id="rId32"/>
    <p:sldId id="1532" r:id="rId33"/>
    <p:sldId id="1555" r:id="rId34"/>
    <p:sldId id="1584" r:id="rId35"/>
    <p:sldId id="1564" r:id="rId36"/>
    <p:sldId id="1565" r:id="rId37"/>
    <p:sldId id="1570"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50"/>
          </p14:sldIdLst>
        </p14:section>
        <p14:section name="Infrastructure Security" id="{0CDF8B4A-9847-459D-8802-E654ABB84590}">
          <p14:sldIdLst>
            <p14:sldId id="1553"/>
            <p14:sldId id="1575"/>
            <p14:sldId id="1563"/>
            <p14:sldId id="1877"/>
            <p14:sldId id="344"/>
            <p14:sldId id="308"/>
            <p14:sldId id="1878"/>
            <p14:sldId id="2672"/>
            <p14:sldId id="319"/>
            <p14:sldId id="322"/>
            <p14:sldId id="323"/>
            <p14:sldId id="1569"/>
            <p14:sldId id="1578"/>
            <p14:sldId id="1579"/>
            <p14:sldId id="1580"/>
            <p14:sldId id="1581"/>
            <p14:sldId id="1582"/>
          </p14:sldIdLst>
        </p14:section>
        <p14:section name="Azure Stack Compliance" id="{5C79E19C-28DA-4219-B2DE-AE9DA864A3B1}">
          <p14:sldIdLst>
            <p14:sldId id="1557"/>
            <p14:sldId id="1573"/>
            <p14:sldId id="2664"/>
            <p14:sldId id="1886"/>
            <p14:sldId id="2660"/>
            <p14:sldId id="2661"/>
            <p14:sldId id="2669"/>
          </p14:sldIdLst>
        </p14:section>
        <p14:section name="Conclusion" id="{7EBF7387-3079-4248-89A0-0AA300D33B53}">
          <p14:sldIdLst>
            <p14:sldId id="1585"/>
            <p14:sldId id="1583"/>
            <p14:sldId id="1554"/>
            <p14:sldId id="1532"/>
          </p14:sldIdLst>
        </p14:section>
        <p14:section name="Appendix" id="{F2953DCD-F1FB-4CBA-95C0-10FCF6895157}">
          <p14:sldIdLst>
            <p14:sldId id="1555"/>
          </p14:sldIdLst>
        </p14:section>
        <p14:section name="Hidden Slides (FY19 Q2 Refresh)" id="{1CD4A4AA-56F6-4297-B5E5-822DBD95CF54}">
          <p14:sldIdLst>
            <p14:sldId id="1584"/>
            <p14:sldId id="1564"/>
            <p14:sldId id="1565"/>
            <p14:sldId id="15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5050"/>
    <a:srgbClr val="FF8C00"/>
    <a:srgbClr val="107C10"/>
    <a:srgbClr val="E81123"/>
    <a:srgbClr val="353535"/>
    <a:srgbClr val="000000"/>
    <a:srgbClr val="FFFFFF"/>
    <a:srgbClr val="D83B01"/>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70" autoAdjust="0"/>
    <p:restoredTop sz="80448" autoAdjust="0"/>
  </p:normalViewPr>
  <p:slideViewPr>
    <p:cSldViewPr>
      <p:cViewPr varScale="1">
        <p:scale>
          <a:sx n="90" d="100"/>
          <a:sy n="90" d="100"/>
        </p:scale>
        <p:origin x="774"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8/10/relationships/authors" Target="authors.xml"/><Relationship Id="rId20" Type="http://schemas.openxmlformats.org/officeDocument/2006/relationships/slide" Target="slides/slide17.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6/1/2021 10:42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6/1/2021 10:39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6/1/2021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6/1/2021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383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6/1/2021 10:40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32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6/1/2021 10:40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792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74745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B9AB204-7D86-4363-947A-E892579E27F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2995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9107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29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3832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0670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6/1/2021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63414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6/1/2021 10:40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080216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6/1/2021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6310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6/1/2021 10:40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61706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6/1/2021 10:40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66308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0098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10:40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618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6/1/2021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63792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6/1/2021 10:40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24626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78263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6/1/2021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53099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33</a:t>
            </a:fld>
            <a:endParaRPr lang="en-US" dirty="0"/>
          </a:p>
        </p:txBody>
      </p:sp>
    </p:spTree>
    <p:extLst>
      <p:ext uri="{BB962C8B-B14F-4D97-AF65-F5344CB8AC3E}">
        <p14:creationId xmlns:p14="http://schemas.microsoft.com/office/powerpoint/2010/main" val="237824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34</a:t>
            </a:fld>
            <a:endParaRPr lang="en-US" dirty="0"/>
          </a:p>
        </p:txBody>
      </p:sp>
    </p:spTree>
    <p:extLst>
      <p:ext uri="{BB962C8B-B14F-4D97-AF65-F5344CB8AC3E}">
        <p14:creationId xmlns:p14="http://schemas.microsoft.com/office/powerpoint/2010/main" val="680090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189797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263312-38AA-4E1E-B2B5-0F8F122B24FE}" type="slidenum">
              <a:rPr lang="en-US" sz="1800" kern="0" smtClean="0">
                <a:solidFill>
                  <a:sysClr val="windowText" lastClr="000000"/>
                </a:solidFill>
              </a:rPr>
              <a:pPr>
                <a:defRPr/>
              </a:pPr>
              <a:t>4</a:t>
            </a:fld>
            <a:endParaRPr lang="en-US" sz="1800" kern="0" dirty="0">
              <a:solidFill>
                <a:sysClr val="windowText" lastClr="000000"/>
              </a:solidFill>
            </a:endParaRPr>
          </a:p>
        </p:txBody>
      </p:sp>
    </p:spTree>
    <p:extLst>
      <p:ext uri="{BB962C8B-B14F-4D97-AF65-F5344CB8AC3E}">
        <p14:creationId xmlns:p14="http://schemas.microsoft.com/office/powerpoint/2010/main" val="3695460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70120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6C3EAE-8083-43F1-9FE5-72B8254D92E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86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6C3EAE-8083-43F1-9FE5-72B8254D92E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658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6/1/2021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421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6/1/2021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22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13.emf"/><Relationship Id="rId5" Type="http://schemas.openxmlformats.org/officeDocument/2006/relationships/image" Target="../media/image18.png"/><Relationship Id="rId4"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Non-Bulleted Cont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859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9606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71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35933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478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614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7255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1364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5687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47300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659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068989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76319762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7816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07576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24479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82694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1224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3518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64048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26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izable Title slide">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4449460"/>
            <a:ext cx="11249024" cy="892840"/>
          </a:xfrm>
          <a:noFill/>
        </p:spPr>
        <p:txBody>
          <a:bodyPr lIns="146304" tIns="91440" rIns="146304" bIns="91440" anchor="t" anchorCtr="0"/>
          <a:lstStyle>
            <a:lvl1pPr>
              <a:defRPr sz="5399" spc="-100"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5351641"/>
            <a:ext cx="11249025" cy="917336"/>
          </a:xfrm>
        </p:spPr>
        <p:txBody>
          <a:bodyPr lIns="164592" tIns="109728" rIns="164592" bIns="109728">
            <a:noAutofit/>
          </a:bodyPr>
          <a:lstStyle>
            <a:lvl1pPr marL="0" indent="0">
              <a:spcBef>
                <a:spcPts val="0"/>
              </a:spcBef>
              <a:buNone/>
              <a:defRPr sz="3199" baseline="0">
                <a:gradFill>
                  <a:gsLst>
                    <a:gs pos="8718">
                      <a:schemeClr val="bg1"/>
                    </a:gs>
                    <a:gs pos="34000">
                      <a:schemeClr val="bg1"/>
                    </a:gs>
                  </a:gsLst>
                  <a:lin ang="5400000" scaled="0"/>
                </a:gradFill>
                <a:latin typeface="+mn-lt"/>
              </a:defRPr>
            </a:lvl1pPr>
          </a:lstStyle>
          <a:p>
            <a:pPr lvl="0"/>
            <a:r>
              <a:rPr lang="en-US"/>
              <a:t>Speaker name</a:t>
            </a:r>
          </a:p>
        </p:txBody>
      </p:sp>
      <p:sp>
        <p:nvSpPr>
          <p:cNvPr id="18" name="Freeform: Shape 17">
            <a:extLst>
              <a:ext uri="{FF2B5EF4-FFF2-40B4-BE49-F238E27FC236}">
                <a16:creationId xmlns:a16="http://schemas.microsoft.com/office/drawing/2014/main" id="{8826725B-7AE4-4CA8-B9CA-83997ABF6505}"/>
              </a:ext>
            </a:extLst>
          </p:cNvPr>
          <p:cNvSpPr/>
          <p:nvPr/>
        </p:nvSpPr>
        <p:spPr bwMode="white">
          <a:xfrm>
            <a:off x="0" y="0"/>
            <a:ext cx="12435840" cy="6994525"/>
          </a:xfrm>
          <a:custGeom>
            <a:avLst/>
            <a:gdLst>
              <a:gd name="connsiteX0" fmla="*/ 0 w 12435840"/>
              <a:gd name="connsiteY0" fmla="*/ 0 h 6994525"/>
              <a:gd name="connsiteX1" fmla="*/ 12435840 w 12435840"/>
              <a:gd name="connsiteY1" fmla="*/ 0 h 6994525"/>
              <a:gd name="connsiteX2" fmla="*/ 12435840 w 12435840"/>
              <a:gd name="connsiteY2" fmla="*/ 6994525 h 6994525"/>
              <a:gd name="connsiteX3" fmla="*/ 0 w 12435840"/>
              <a:gd name="connsiteY3" fmla="*/ 6994525 h 6994525"/>
              <a:gd name="connsiteX4" fmla="*/ 0 w 12435840"/>
              <a:gd name="connsiteY4" fmla="*/ 6515100 h 6994525"/>
              <a:gd name="connsiteX5" fmla="*/ 11900389 w 12435840"/>
              <a:gd name="connsiteY5" fmla="*/ 6515100 h 6994525"/>
              <a:gd name="connsiteX6" fmla="*/ 11979275 w 12435840"/>
              <a:gd name="connsiteY6" fmla="*/ 6436214 h 6994525"/>
              <a:gd name="connsiteX7" fmla="*/ 11979275 w 12435840"/>
              <a:gd name="connsiteY7" fmla="*/ 939111 h 6994525"/>
              <a:gd name="connsiteX8" fmla="*/ 11900389 w 12435840"/>
              <a:gd name="connsiteY8" fmla="*/ 860225 h 6994525"/>
              <a:gd name="connsiteX9" fmla="*/ 0 w 12435840"/>
              <a:gd name="connsiteY9" fmla="*/ 8602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5840" h="6994525">
                <a:moveTo>
                  <a:pt x="0" y="0"/>
                </a:moveTo>
                <a:lnTo>
                  <a:pt x="12435840" y="0"/>
                </a:lnTo>
                <a:lnTo>
                  <a:pt x="12435840" y="6994525"/>
                </a:lnTo>
                <a:lnTo>
                  <a:pt x="0" y="6994525"/>
                </a:lnTo>
                <a:lnTo>
                  <a:pt x="0" y="6515100"/>
                </a:lnTo>
                <a:lnTo>
                  <a:pt x="11900389" y="6515100"/>
                </a:lnTo>
                <a:cubicBezTo>
                  <a:pt x="11943957" y="6515100"/>
                  <a:pt x="11979275" y="6479782"/>
                  <a:pt x="11979275" y="6436214"/>
                </a:cubicBezTo>
                <a:lnTo>
                  <a:pt x="11979275" y="939111"/>
                </a:lnTo>
                <a:cubicBezTo>
                  <a:pt x="11979275" y="895543"/>
                  <a:pt x="11943957" y="860225"/>
                  <a:pt x="11900389" y="860225"/>
                </a:cubicBezTo>
                <a:lnTo>
                  <a:pt x="0" y="860225"/>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413836D-3926-434B-B513-601F355A07B7}"/>
              </a:ext>
            </a:extLst>
          </p:cNvPr>
          <p:cNvSpPr/>
          <p:nvPr/>
        </p:nvSpPr>
        <p:spPr bwMode="auto">
          <a:xfrm>
            <a:off x="-258763" y="860225"/>
            <a:ext cx="12238038" cy="5654875"/>
          </a:xfrm>
          <a:prstGeom prst="roundRect">
            <a:avLst>
              <a:gd name="adj" fmla="val 1395"/>
            </a:avLst>
          </a:prstGeom>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87191FD-98B1-4CB8-A897-C5140876D1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488952"/>
            <a:ext cx="2560320" cy="716737"/>
          </a:xfrm>
          <a:prstGeom prst="rect">
            <a:avLst/>
          </a:prstGeom>
        </p:spPr>
      </p:pic>
    </p:spTree>
    <p:extLst>
      <p:ext uri="{BB962C8B-B14F-4D97-AF65-F5344CB8AC3E}">
        <p14:creationId xmlns:p14="http://schemas.microsoft.com/office/powerpoint/2010/main" val="15076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1"/>
            <a:ext cx="6402388" cy="892840"/>
          </a:xfrm>
          <a:noFill/>
        </p:spPr>
        <p:txBody>
          <a:bodyPr lIns="146304" tIns="91440" rIns="146304" bIns="91440" anchor="t" anchorCtr="0"/>
          <a:lstStyle>
            <a:lvl1pPr>
              <a:defRPr sz="5399" spc="-100"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8"/>
            <a:ext cx="4572000" cy="1710429"/>
          </a:xfrm>
        </p:spPr>
        <p:txBody>
          <a:bodyPr lIns="164592" tIns="109728" rIns="164592" bIns="109728">
            <a:noAutofit/>
          </a:bodyPr>
          <a:lstStyle>
            <a:lvl1pPr marL="0" indent="0">
              <a:spcBef>
                <a:spcPts val="0"/>
              </a:spcBef>
              <a:buNone/>
              <a:defRPr sz="3199" baseline="0">
                <a:gradFill>
                  <a:gsLst>
                    <a:gs pos="8718">
                      <a:schemeClr val="bg1"/>
                    </a:gs>
                    <a:gs pos="34000">
                      <a:schemeClr val="bg1"/>
                    </a:gs>
                  </a:gsLst>
                  <a:lin ang="5400000" scaled="0"/>
                </a:gradFill>
                <a:latin typeface="+mn-lt"/>
              </a:defRPr>
            </a:lvl1pPr>
          </a:lstStyle>
          <a:p>
            <a:pPr lvl="0"/>
            <a:r>
              <a:rPr lang="en-US"/>
              <a:t>Speaker name</a:t>
            </a:r>
          </a:p>
        </p:txBody>
      </p:sp>
      <p:sp>
        <p:nvSpPr>
          <p:cNvPr id="18" name="Freeform: Shape 17">
            <a:extLst>
              <a:ext uri="{FF2B5EF4-FFF2-40B4-BE49-F238E27FC236}">
                <a16:creationId xmlns:a16="http://schemas.microsoft.com/office/drawing/2014/main" id="{8826725B-7AE4-4CA8-B9CA-83997ABF6505}"/>
              </a:ext>
            </a:extLst>
          </p:cNvPr>
          <p:cNvSpPr/>
          <p:nvPr/>
        </p:nvSpPr>
        <p:spPr bwMode="white">
          <a:xfrm>
            <a:off x="0" y="0"/>
            <a:ext cx="12435840" cy="6994525"/>
          </a:xfrm>
          <a:custGeom>
            <a:avLst/>
            <a:gdLst>
              <a:gd name="connsiteX0" fmla="*/ 0 w 12435840"/>
              <a:gd name="connsiteY0" fmla="*/ 0 h 6994525"/>
              <a:gd name="connsiteX1" fmla="*/ 12435840 w 12435840"/>
              <a:gd name="connsiteY1" fmla="*/ 0 h 6994525"/>
              <a:gd name="connsiteX2" fmla="*/ 12435840 w 12435840"/>
              <a:gd name="connsiteY2" fmla="*/ 6994525 h 6994525"/>
              <a:gd name="connsiteX3" fmla="*/ 0 w 12435840"/>
              <a:gd name="connsiteY3" fmla="*/ 6994525 h 6994525"/>
              <a:gd name="connsiteX4" fmla="*/ 0 w 12435840"/>
              <a:gd name="connsiteY4" fmla="*/ 6515100 h 6994525"/>
              <a:gd name="connsiteX5" fmla="*/ 11900389 w 12435840"/>
              <a:gd name="connsiteY5" fmla="*/ 6515100 h 6994525"/>
              <a:gd name="connsiteX6" fmla="*/ 11979275 w 12435840"/>
              <a:gd name="connsiteY6" fmla="*/ 6436214 h 6994525"/>
              <a:gd name="connsiteX7" fmla="*/ 11979275 w 12435840"/>
              <a:gd name="connsiteY7" fmla="*/ 939111 h 6994525"/>
              <a:gd name="connsiteX8" fmla="*/ 11900389 w 12435840"/>
              <a:gd name="connsiteY8" fmla="*/ 860225 h 6994525"/>
              <a:gd name="connsiteX9" fmla="*/ 0 w 12435840"/>
              <a:gd name="connsiteY9" fmla="*/ 8602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5840" h="6994525">
                <a:moveTo>
                  <a:pt x="0" y="0"/>
                </a:moveTo>
                <a:lnTo>
                  <a:pt x="12435840" y="0"/>
                </a:lnTo>
                <a:lnTo>
                  <a:pt x="12435840" y="6994525"/>
                </a:lnTo>
                <a:lnTo>
                  <a:pt x="0" y="6994525"/>
                </a:lnTo>
                <a:lnTo>
                  <a:pt x="0" y="6515100"/>
                </a:lnTo>
                <a:lnTo>
                  <a:pt x="11900389" y="6515100"/>
                </a:lnTo>
                <a:cubicBezTo>
                  <a:pt x="11943957" y="6515100"/>
                  <a:pt x="11979275" y="6479782"/>
                  <a:pt x="11979275" y="6436214"/>
                </a:cubicBezTo>
                <a:lnTo>
                  <a:pt x="11979275" y="939111"/>
                </a:lnTo>
                <a:cubicBezTo>
                  <a:pt x="11979275" y="895543"/>
                  <a:pt x="11943957" y="860225"/>
                  <a:pt x="11900389" y="860225"/>
                </a:cubicBezTo>
                <a:lnTo>
                  <a:pt x="0" y="860225"/>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413836D-3926-434B-B513-601F355A07B7}"/>
              </a:ext>
            </a:extLst>
          </p:cNvPr>
          <p:cNvSpPr/>
          <p:nvPr/>
        </p:nvSpPr>
        <p:spPr bwMode="auto">
          <a:xfrm>
            <a:off x="-258763" y="860225"/>
            <a:ext cx="12238038" cy="5654875"/>
          </a:xfrm>
          <a:prstGeom prst="roundRect">
            <a:avLst>
              <a:gd name="adj" fmla="val 1395"/>
            </a:avLst>
          </a:prstGeom>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3092A22E-4B40-48E0-AFEC-212FD1056A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488952"/>
            <a:ext cx="2560320" cy="716737"/>
          </a:xfrm>
          <a:prstGeom prst="rect">
            <a:avLst/>
          </a:prstGeom>
        </p:spPr>
      </p:pic>
    </p:spTree>
    <p:extLst>
      <p:ext uri="{BB962C8B-B14F-4D97-AF65-F5344CB8AC3E}">
        <p14:creationId xmlns:p14="http://schemas.microsoft.com/office/powerpoint/2010/main" val="424287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704637"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31768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704637" cy="2092881"/>
          </a:xfrm>
          <a:solidFill>
            <a:schemeClr val="bg1">
              <a:alpha val="68000"/>
            </a:schemeClr>
          </a:solidFill>
          <a:ln>
            <a:solidFill>
              <a:schemeClr val="tx1">
                <a:alpha val="36000"/>
              </a:schemeClr>
            </a:solidFill>
          </a:ln>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solidFill>
            <a:schemeClr val="bg1"/>
          </a:solidFill>
          <a:ln>
            <a:solidFill>
              <a:schemeClr val="tx1"/>
            </a:solidFill>
          </a:ln>
        </p:spPr>
        <p:txBody>
          <a:bodyPr/>
          <a:lstStyle/>
          <a:p>
            <a:r>
              <a:rPr lang="en-US"/>
              <a:t>Click to edit Master title style</a:t>
            </a:r>
          </a:p>
        </p:txBody>
      </p:sp>
    </p:spTree>
    <p:extLst>
      <p:ext uri="{BB962C8B-B14F-4D97-AF65-F5344CB8AC3E}">
        <p14:creationId xmlns:p14="http://schemas.microsoft.com/office/powerpoint/2010/main" val="7713982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5486400" cy="5302250"/>
          </a:xfrm>
        </p:spPr>
        <p:txBody>
          <a:bodyPr wrap="square" anchor="ctr" anchorCtr="0">
            <a:no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Chart Placeholder 2">
            <a:extLst>
              <a:ext uri="{FF2B5EF4-FFF2-40B4-BE49-F238E27FC236}">
                <a16:creationId xmlns:a16="http://schemas.microsoft.com/office/drawing/2014/main" id="{D8232E61-29B5-4228-8F7C-CD772DCB29C2}"/>
              </a:ext>
            </a:extLst>
          </p:cNvPr>
          <p:cNvSpPr>
            <a:spLocks noGrp="1"/>
          </p:cNvSpPr>
          <p:nvPr>
            <p:ph type="chart" sz="quarter" idx="11"/>
          </p:nvPr>
        </p:nvSpPr>
        <p:spPr>
          <a:xfrm>
            <a:off x="6218239" y="1212850"/>
            <a:ext cx="5761037" cy="5289545"/>
          </a:xfrm>
        </p:spPr>
        <p:txBody>
          <a:bodyPr tIns="0" bIns="914400" anchor="ctr" anchorCtr="0">
            <a:noAutofit/>
          </a:bodyPr>
          <a:lstStyle>
            <a:lvl1pPr marL="0" indent="0" algn="ctr">
              <a:buFontTx/>
              <a:buNone/>
              <a:defRPr/>
            </a:lvl1pPr>
          </a:lstStyle>
          <a:p>
            <a:r>
              <a:rPr lang="en-US"/>
              <a:t>Click icon to add chart</a:t>
            </a:r>
          </a:p>
        </p:txBody>
      </p:sp>
    </p:spTree>
    <p:extLst>
      <p:ext uri="{BB962C8B-B14F-4D97-AF65-F5344CB8AC3E}">
        <p14:creationId xmlns:p14="http://schemas.microsoft.com/office/powerpoint/2010/main" val="343032723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303836"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26027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287282" indent="-287282">
              <a:spcBef>
                <a:spcPts val="1224"/>
              </a:spcBef>
              <a:buClr>
                <a:schemeClr val="accent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0"/>
            <a:ext cx="5303836" cy="1982081"/>
          </a:xfrm>
        </p:spPr>
        <p:txBody>
          <a:bodyPr wrap="square">
            <a:spAutoFit/>
          </a:bodyPr>
          <a:lstStyle>
            <a:lvl1pPr marL="287282" indent="-287282">
              <a:spcBef>
                <a:spcPts val="1224"/>
              </a:spcBef>
              <a:buClr>
                <a:schemeClr val="accent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141260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51024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2B0C270C-1635-49F5-A172-5FBC799C0129}"/>
              </a:ext>
            </a:extLst>
          </p:cNvPr>
          <p:cNvCxnSpPr>
            <a:cxnSpLocks/>
          </p:cNvCxnSpPr>
          <p:nvPr/>
        </p:nvCxnSpPr>
        <p:spPr>
          <a:xfrm>
            <a:off x="-35947" y="2833398"/>
            <a:ext cx="457200"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36D3848-9D3B-4528-821D-7FFC334F06E9}"/>
              </a:ext>
            </a:extLst>
          </p:cNvPr>
          <p:cNvSpPr/>
          <p:nvPr/>
        </p:nvSpPr>
        <p:spPr bwMode="blackWhite">
          <a:xfrm>
            <a:off x="1499960" y="479425"/>
            <a:ext cx="10485438" cy="6035675"/>
          </a:xfrm>
          <a:prstGeom prst="roundRect">
            <a:avLst>
              <a:gd name="adj" fmla="val 1395"/>
            </a:avLst>
          </a:prstGeom>
          <a:solidFill>
            <a:schemeClr val="bg2"/>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71D58CD3-FD7D-456F-AEC5-85765D78CA56}"/>
              </a:ext>
            </a:extLst>
          </p:cNvPr>
          <p:cNvSpPr/>
          <p:nvPr/>
        </p:nvSpPr>
        <p:spPr bwMode="blackWhite">
          <a:xfrm>
            <a:off x="291078" y="2140886"/>
            <a:ext cx="2602707"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80761" y="2139652"/>
            <a:ext cx="2613022" cy="1270652"/>
          </a:xfrm>
        </p:spPr>
        <p:txBody>
          <a:bodyPr/>
          <a:lstStyle>
            <a:lvl1pPr algn="ctr">
              <a:defRPr sz="7198">
                <a:gradFill>
                  <a:gsLst>
                    <a:gs pos="1250">
                      <a:schemeClr val="bg1"/>
                    </a:gs>
                    <a:gs pos="100000">
                      <a:schemeClr val="bg1"/>
                    </a:gs>
                  </a:gsLst>
                  <a:lin ang="5400000" scaled="0"/>
                </a:gradFill>
              </a:defRPr>
            </a:lvl1pPr>
          </a:lstStyle>
          <a:p>
            <a:r>
              <a:rPr lang="en-US"/>
              <a:t>Q&amp;A</a:t>
            </a:r>
          </a:p>
        </p:txBody>
      </p:sp>
      <p:sp>
        <p:nvSpPr>
          <p:cNvPr id="6" name="Text Placeholder 5"/>
          <p:cNvSpPr>
            <a:spLocks noGrp="1"/>
          </p:cNvSpPr>
          <p:nvPr>
            <p:ph type="body" sz="quarter" idx="10"/>
          </p:nvPr>
        </p:nvSpPr>
        <p:spPr>
          <a:xfrm>
            <a:off x="3017839" y="808228"/>
            <a:ext cx="8047037" cy="2025170"/>
          </a:xfrm>
        </p:spPr>
        <p:txBody>
          <a:bodyPr/>
          <a:lstStyle>
            <a:lvl1pPr marL="0" indent="0">
              <a:buNone/>
              <a:defRPr>
                <a:gradFill>
                  <a:gsLst>
                    <a:gs pos="94700">
                      <a:schemeClr val="tx1"/>
                    </a:gs>
                    <a:gs pos="0">
                      <a:schemeClr val="tx1"/>
                    </a:gs>
                  </a:gsLst>
                  <a:lin ang="5400000" scaled="0"/>
                </a:gradFill>
              </a:defRPr>
            </a:lvl1pPr>
            <a:lvl2pPr marL="0" indent="0">
              <a:buFontTx/>
              <a:buNone/>
              <a:defRPr sz="2000">
                <a:gradFill>
                  <a:gsLst>
                    <a:gs pos="100000">
                      <a:schemeClr val="tx2"/>
                    </a:gs>
                    <a:gs pos="0">
                      <a:schemeClr val="tx2"/>
                    </a:gs>
                  </a:gsLst>
                  <a:lin ang="5400000" scaled="0"/>
                </a:gradFill>
              </a:defRPr>
            </a:lvl2pPr>
            <a:lvl3pPr marL="228557" indent="0">
              <a:buNone/>
              <a:defRPr>
                <a:gradFill>
                  <a:gsLst>
                    <a:gs pos="100000">
                      <a:schemeClr val="tx2"/>
                    </a:gs>
                    <a:gs pos="0">
                      <a:schemeClr val="tx2"/>
                    </a:gs>
                  </a:gsLst>
                  <a:lin ang="5400000" scaled="0"/>
                </a:gradFill>
              </a:defRPr>
            </a:lvl3pPr>
            <a:lvl4pPr marL="457112" indent="0">
              <a:buNone/>
              <a:defRPr>
                <a:gradFill>
                  <a:gsLst>
                    <a:gs pos="100000">
                      <a:schemeClr val="tx2"/>
                    </a:gs>
                    <a:gs pos="0">
                      <a:schemeClr val="tx2"/>
                    </a:gs>
                  </a:gsLst>
                  <a:lin ang="5400000" scaled="0"/>
                </a:gradFill>
              </a:defRPr>
            </a:lvl4pPr>
            <a:lvl5pPr marL="685669" indent="0">
              <a:buNone/>
              <a:defRPr>
                <a:gradFill>
                  <a:gsLst>
                    <a:gs pos="100000">
                      <a:schemeClr val="tx2"/>
                    </a:gs>
                    <a:gs pos="0">
                      <a:schemeClr val="tx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a:extLst>
              <a:ext uri="{FF2B5EF4-FFF2-40B4-BE49-F238E27FC236}">
                <a16:creationId xmlns:a16="http://schemas.microsoft.com/office/drawing/2014/main" id="{885EF1A4-56BC-4F40-90F3-C19DBA597FC1}"/>
              </a:ext>
            </a:extLst>
          </p:cNvPr>
          <p:cNvCxnSpPr>
            <a:cxnSpLocks/>
          </p:cNvCxnSpPr>
          <p:nvPr/>
        </p:nvCxnSpPr>
        <p:spPr>
          <a:xfrm>
            <a:off x="11985398" y="2833398"/>
            <a:ext cx="457200"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6239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o Do layout">
    <p:bg>
      <p:bgPr>
        <a:solidFill>
          <a:schemeClr val="tx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8167286-AC08-4D06-9675-450616C12F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243"/>
          <a:stretch/>
        </p:blipFill>
        <p:spPr>
          <a:xfrm>
            <a:off x="-1" y="860225"/>
            <a:ext cx="11979275" cy="5675868"/>
          </a:xfrm>
          <a:prstGeom prst="rect">
            <a:avLst/>
          </a:prstGeom>
        </p:spPr>
      </p:pic>
      <p:sp>
        <p:nvSpPr>
          <p:cNvPr id="6" name="Text Placeholder 5"/>
          <p:cNvSpPr>
            <a:spLocks noGrp="1"/>
          </p:cNvSpPr>
          <p:nvPr>
            <p:ph type="body" sz="quarter" idx="10"/>
          </p:nvPr>
        </p:nvSpPr>
        <p:spPr>
          <a:xfrm>
            <a:off x="274639" y="1698167"/>
            <a:ext cx="11249024" cy="2025170"/>
          </a:xfrm>
        </p:spPr>
        <p:txBody>
          <a:bodyPr/>
          <a:lstStyle>
            <a:lvl1pPr marL="461874" indent="-461874">
              <a:buFont typeface="Wingdings" panose="05000000000000000000" pitchFamily="2" charset="2"/>
              <a:buChar char="ü"/>
              <a:defRPr>
                <a:gradFill>
                  <a:gsLst>
                    <a:gs pos="0">
                      <a:schemeClr val="tx1"/>
                    </a:gs>
                    <a:gs pos="100000">
                      <a:schemeClr val="tx1"/>
                    </a:gs>
                  </a:gsLst>
                  <a:lin ang="5400000" scaled="0"/>
                </a:gradFill>
              </a:defRPr>
            </a:lvl1pPr>
            <a:lvl2pPr marL="682494" indent="-220621">
              <a:buFont typeface="Arial" panose="020B0604020202020204" pitchFamily="34" charset="0"/>
              <a:buChar char="•"/>
              <a:defRPr sz="2000">
                <a:gradFill>
                  <a:gsLst>
                    <a:gs pos="0">
                      <a:schemeClr val="tx2"/>
                    </a:gs>
                    <a:gs pos="100000">
                      <a:schemeClr val="tx2"/>
                    </a:gs>
                  </a:gsLst>
                  <a:lin ang="5400000" scaled="0"/>
                </a:gradFill>
              </a:defRPr>
            </a:lvl2pPr>
            <a:lvl3pPr marL="914224" indent="-231730">
              <a:buFont typeface="Arial" panose="020B0604020202020204" pitchFamily="34" charset="0"/>
              <a:buChar char="•"/>
              <a:defRPr>
                <a:gradFill>
                  <a:gsLst>
                    <a:gs pos="0">
                      <a:schemeClr val="tx2"/>
                    </a:gs>
                    <a:gs pos="100000">
                      <a:schemeClr val="tx2"/>
                    </a:gs>
                  </a:gsLst>
                  <a:lin ang="5400000" scaled="0"/>
                </a:gradFill>
              </a:defRPr>
            </a:lvl3pPr>
            <a:lvl4pPr marL="1145955" indent="-231730">
              <a:buFont typeface="Arial" panose="020B0604020202020204" pitchFamily="34" charset="0"/>
              <a:buChar char="•"/>
              <a:defRPr>
                <a:gradFill>
                  <a:gsLst>
                    <a:gs pos="0">
                      <a:schemeClr val="tx2"/>
                    </a:gs>
                    <a:gs pos="100000">
                      <a:schemeClr val="tx2"/>
                    </a:gs>
                  </a:gsLst>
                  <a:lin ang="5400000" scaled="0"/>
                </a:gradFill>
              </a:defRPr>
            </a:lvl4pPr>
            <a:lvl5pPr marL="1376099" indent="-230143">
              <a:buFont typeface="Arial" panose="020B0604020202020204" pitchFamily="34" charset="0"/>
              <a:buChar char="•"/>
              <a:defRPr>
                <a:gradFill>
                  <a:gsLst>
                    <a:gs pos="0">
                      <a:schemeClr val="tx2"/>
                    </a:gs>
                    <a:gs pos="100000">
                      <a:schemeClr val="tx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Rounded Corners 17">
            <a:extLst>
              <a:ext uri="{FF2B5EF4-FFF2-40B4-BE49-F238E27FC236}">
                <a16:creationId xmlns:a16="http://schemas.microsoft.com/office/drawing/2014/main" id="{94644EBD-508D-4754-BAEF-2807EAF44D7F}"/>
              </a:ext>
            </a:extLst>
          </p:cNvPr>
          <p:cNvSpPr/>
          <p:nvPr/>
        </p:nvSpPr>
        <p:spPr bwMode="blackWhite">
          <a:xfrm>
            <a:off x="455497" y="296864"/>
            <a:ext cx="3048001"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455500" y="340641"/>
            <a:ext cx="3048000" cy="1201424"/>
          </a:xfrm>
          <a:prstGeom prst="rect">
            <a:avLst/>
          </a:prstGeom>
          <a:noFill/>
        </p:spPr>
        <p:txBody>
          <a:bodyPr vert="horz" wrap="square" lIns="146283" tIns="91427" rIns="146283" bIns="91427" rtlCol="0" anchor="t" anchorCtr="0">
            <a:spAutoFit/>
          </a:bodyPr>
          <a:lstStyle>
            <a:lvl1pPr>
              <a:lnSpc>
                <a:spcPct val="90000"/>
              </a:lnSpc>
              <a:spcBef>
                <a:spcPct val="0"/>
              </a:spcBef>
              <a:buNone/>
              <a:defRPr lang="en-US" sz="7200" b="0" cap="none" spc="-100" baseline="0" dirty="0" smtClean="0">
                <a:ln w="3175">
                  <a:noFill/>
                </a:ln>
                <a:gradFill>
                  <a:gsLst>
                    <a:gs pos="0">
                      <a:schemeClr val="tx1"/>
                    </a:gs>
                    <a:gs pos="100000">
                      <a:schemeClr val="tx1"/>
                    </a:gs>
                  </a:gsLst>
                  <a:lin ang="5400000" scaled="0"/>
                </a:gradFill>
                <a:effectLst/>
                <a:latin typeface="+mj-lt"/>
                <a:cs typeface="Segoe UI" pitchFamily="34" charset="0"/>
              </a:defRPr>
            </a:lvl1pPr>
          </a:lstStyle>
          <a:p>
            <a:pPr lvl="0" algn="ctr"/>
            <a:r>
              <a:rPr lang="en-US" sz="7198">
                <a:gradFill>
                  <a:gsLst>
                    <a:gs pos="0">
                      <a:schemeClr val="bg1"/>
                    </a:gs>
                    <a:gs pos="100000">
                      <a:schemeClr val="bg1"/>
                    </a:gs>
                  </a:gsLst>
                  <a:lin ang="5400000" scaled="0"/>
                </a:gradFill>
              </a:rPr>
              <a:t>Go Do</a:t>
            </a:r>
          </a:p>
        </p:txBody>
      </p:sp>
    </p:spTree>
    <p:extLst>
      <p:ext uri="{BB962C8B-B14F-4D97-AF65-F5344CB8AC3E}">
        <p14:creationId xmlns:p14="http://schemas.microsoft.com/office/powerpoint/2010/main" val="568241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CC0ECC1-E38F-4AF7-B13B-B93BDA151519}"/>
              </a:ext>
            </a:extLst>
          </p:cNvPr>
          <p:cNvSpPr/>
          <p:nvPr/>
        </p:nvSpPr>
        <p:spPr bwMode="blackWhite">
          <a:xfrm>
            <a:off x="274638" y="2114950"/>
            <a:ext cx="10972800"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77"/>
            <a:ext cx="10056812" cy="1181862"/>
          </a:xfrm>
          <a:noFill/>
        </p:spPr>
        <p:txBody>
          <a:bodyPr lIns="182880"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n-lt"/>
              </a:defRPr>
            </a:lvl1pPr>
          </a:lstStyle>
          <a:p>
            <a:pPr lvl="0"/>
            <a:r>
              <a:rPr lang="en-US"/>
              <a:t>Speaker Name</a:t>
            </a:r>
          </a:p>
        </p:txBody>
      </p:sp>
      <p:cxnSp>
        <p:nvCxnSpPr>
          <p:cNvPr id="8" name="Straight Connector 7">
            <a:extLst>
              <a:ext uri="{FF2B5EF4-FFF2-40B4-BE49-F238E27FC236}">
                <a16:creationId xmlns:a16="http://schemas.microsoft.com/office/drawing/2014/main" id="{9769B4B7-026E-4567-9AFF-391219542437}"/>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B2EA08-290A-4F8E-A989-E95C231930BA}"/>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36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8CBD242-FD8C-4AEC-A288-EBE1BE18FD56}"/>
              </a:ext>
            </a:extLst>
          </p:cNvPr>
          <p:cNvSpPr/>
          <p:nvPr/>
        </p:nvSpPr>
        <p:spPr bwMode="blackWhite">
          <a:xfrm>
            <a:off x="274638" y="2114950"/>
            <a:ext cx="10972800"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110AA34-D255-496F-B9AA-361554174427}"/>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0BB7B5-C7F4-4117-B5CD-15A873618E47}"/>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274639" y="2125677"/>
            <a:ext cx="10056812" cy="1181862"/>
          </a:xfrm>
          <a:noFill/>
        </p:spPr>
        <p:txBody>
          <a:bodyPr lIns="182880"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20759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363B51-BA3C-4C4C-8DEA-9D77E460E3C6}"/>
              </a:ext>
            </a:extLst>
          </p:cNvPr>
          <p:cNvSpPr/>
          <p:nvPr/>
        </p:nvSpPr>
        <p:spPr bwMode="blackWhite">
          <a:xfrm>
            <a:off x="274638" y="2114950"/>
            <a:ext cx="10972800" cy="1269419"/>
          </a:xfrm>
          <a:prstGeom prst="roundRect">
            <a:avLst>
              <a:gd name="adj" fmla="val 5526"/>
            </a:avLst>
          </a:prstGeom>
          <a:solidFill>
            <a:schemeClr val="bg2"/>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4A5B1822-4519-4EB3-B43F-6E41311FADBC}"/>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3B5088-9CF8-4215-B05A-0F05EEDE37F7}"/>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10432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3E1875E-5775-4F51-8F17-9C1951BD9F46}"/>
              </a:ext>
            </a:extLst>
          </p:cNvPr>
          <p:cNvSpPr/>
          <p:nvPr/>
        </p:nvSpPr>
        <p:spPr bwMode="blackWhite">
          <a:xfrm>
            <a:off x="274638" y="2114950"/>
            <a:ext cx="10972800"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70272C19-C1AF-40D4-9E7D-7487346653DB}"/>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A00396C-9AAA-4351-844C-18A0769B2FD4}"/>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274639" y="2125663"/>
            <a:ext cx="11887200" cy="1181862"/>
          </a:xfrm>
          <a:noFill/>
        </p:spPr>
        <p:txBody>
          <a:bodyPr lIns="182880"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42977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and photo-righ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5486400" cy="2092881"/>
          </a:xfrm>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40" y="295275"/>
            <a:ext cx="5486399" cy="917575"/>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1A26AF16-F2AA-43C5-A612-073C114E374A}"/>
              </a:ext>
            </a:extLst>
          </p:cNvPr>
          <p:cNvSpPr>
            <a:spLocks noGrp="1"/>
          </p:cNvSpPr>
          <p:nvPr>
            <p:ph type="pic" sz="quarter" idx="11"/>
          </p:nvPr>
        </p:nvSpPr>
        <p:spPr bwMode="ltGray">
          <a:xfrm>
            <a:off x="6218237" y="-1"/>
            <a:ext cx="6218238" cy="6994526"/>
          </a:xfrm>
          <a:blipFill>
            <a:blip r:embed="rId2" cstate="screen">
              <a:extLst>
                <a:ext uri="{28A0092B-C50C-407E-A947-70E740481C1C}">
                  <a14:useLocalDpi xmlns:a14="http://schemas.microsoft.com/office/drawing/2010/main"/>
                </a:ext>
              </a:extLst>
            </a:blip>
            <a:stretch>
              <a:fillRect/>
            </a:stretch>
          </a:blipFill>
        </p:spPr>
        <p:txBody>
          <a:bodyPr tIns="1005840" anchor="ctr" anchorCtr="0">
            <a:noAutofit/>
          </a:bodyPr>
          <a:lstStyle>
            <a:lvl1pPr marL="0" marR="0" indent="0" algn="ctr" defTabSz="932563" rtl="0" eaLnBrk="1" fontAlgn="auto" latinLnBrk="0" hangingPunct="1">
              <a:lnSpc>
                <a:spcPct val="90000"/>
              </a:lnSpc>
              <a:spcBef>
                <a:spcPct val="20000"/>
              </a:spcBef>
              <a:spcAft>
                <a:spcPts val="0"/>
              </a:spcAft>
              <a:buClr>
                <a:schemeClr val="accent1"/>
              </a:buClr>
              <a:buSzPct val="90000"/>
              <a:buFont typeface="Arial" pitchFamily="34" charset="0"/>
              <a:buNone/>
              <a:tabLst/>
              <a:defRPr lang="en-US" sz="1599" b="1" kern="1200" cap="none" spc="0" baseline="0" dirty="0">
                <a:gradFill>
                  <a:gsLst>
                    <a:gs pos="0">
                      <a:srgbClr val="FFFFFF"/>
                    </a:gs>
                    <a:gs pos="27000">
                      <a:srgbClr val="FFFFFF"/>
                    </a:gs>
                  </a:gsLst>
                  <a:lin ang="5400000" scaled="0"/>
                </a:gradFill>
                <a:latin typeface="+mn-lt"/>
                <a:ea typeface="+mn-ea"/>
                <a:cs typeface="+mn-cs"/>
              </a:defRPr>
            </a:lvl1pPr>
          </a:lstStyle>
          <a:p>
            <a:r>
              <a:rPr lang="en-US"/>
              <a:t>Click icon to add picture</a:t>
            </a:r>
          </a:p>
        </p:txBody>
      </p:sp>
      <p:cxnSp>
        <p:nvCxnSpPr>
          <p:cNvPr id="8" name="Straight Connector 7">
            <a:extLst>
              <a:ext uri="{FF2B5EF4-FFF2-40B4-BE49-F238E27FC236}">
                <a16:creationId xmlns:a16="http://schemas.microsoft.com/office/drawing/2014/main" id="{ED5259B7-EDC9-4A50-9CDA-B5417485A7A5}"/>
              </a:ext>
            </a:extLst>
          </p:cNvPr>
          <p:cNvCxnSpPr/>
          <p:nvPr/>
        </p:nvCxnSpPr>
        <p:spPr>
          <a:xfrm>
            <a:off x="6218238" y="0"/>
            <a:ext cx="0" cy="6994525"/>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46337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9949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72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4EC89B29-4D8B-414A-A4BE-EA9BD7DC4D92}"/>
              </a:ext>
            </a:extLst>
          </p:cNvPr>
          <p:cNvSpPr/>
          <p:nvPr/>
        </p:nvSpPr>
        <p:spPr>
          <a:xfrm>
            <a:off x="9889640" y="6589942"/>
            <a:ext cx="2089634" cy="219733"/>
          </a:xfrm>
          <a:prstGeom prst="rect">
            <a:avLst/>
          </a:prstGeom>
        </p:spPr>
        <p:txBody>
          <a:bodyPr wrap="none" rIns="146283">
            <a:spAutoFit/>
          </a:bodyPr>
          <a:lstStyle/>
          <a:p>
            <a:pPr algn="r"/>
            <a:r>
              <a:rPr lang="en-US" sz="800" b="0" i="0">
                <a:gradFill>
                  <a:gsLst>
                    <a:gs pos="0">
                      <a:schemeClr val="tx2"/>
                    </a:gs>
                    <a:gs pos="100000">
                      <a:schemeClr val="tx2"/>
                    </a:gs>
                  </a:gsLst>
                  <a:lin ang="5400000" scaled="1"/>
                </a:gradFill>
                <a:effectLst/>
                <a:latin typeface="+mn-lt"/>
                <a:cs typeface="Segoe UI Light" panose="020B0502040204020203" pitchFamily="34" charset="0"/>
              </a:rPr>
              <a:t>Microsoft Confidential | Internal Use Only</a:t>
            </a:r>
            <a:endParaRPr lang="en-US" sz="800">
              <a:gradFill>
                <a:gsLst>
                  <a:gs pos="0">
                    <a:schemeClr val="tx2"/>
                  </a:gs>
                  <a:gs pos="100000">
                    <a:schemeClr val="tx2"/>
                  </a:gs>
                </a:gsLst>
                <a:lin ang="5400000" scaled="1"/>
              </a:gradFill>
              <a:latin typeface="+mn-lt"/>
              <a:cs typeface="Segoe UI Light" panose="020B0502040204020203" pitchFamily="34" charset="0"/>
            </a:endParaRPr>
          </a:p>
        </p:txBody>
      </p:sp>
      <p:pic>
        <p:nvPicPr>
          <p:cNvPr id="9" name="Picture 8">
            <a:extLst>
              <a:ext uri="{FF2B5EF4-FFF2-40B4-BE49-F238E27FC236}">
                <a16:creationId xmlns:a16="http://schemas.microsoft.com/office/drawing/2014/main" id="{C405E3F4-17FD-4108-9690-87D7095A5E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45412" y="6551373"/>
            <a:ext cx="320040" cy="319667"/>
          </a:xfrm>
          <a:prstGeom prst="rect">
            <a:avLst/>
          </a:prstGeom>
        </p:spPr>
      </p:pic>
      <p:sp>
        <p:nvSpPr>
          <p:cNvPr id="7" name="Rectangle 6"/>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376685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36A47976-5292-450D-AED7-EA0DC02B7E4E}"/>
              </a:ext>
            </a:extLst>
          </p:cNvPr>
          <p:cNvSpPr/>
          <p:nvPr/>
        </p:nvSpPr>
        <p:spPr bwMode="white">
          <a:xfrm>
            <a:off x="0" y="0"/>
            <a:ext cx="12436475" cy="6994525"/>
          </a:xfrm>
          <a:custGeom>
            <a:avLst/>
            <a:gdLst>
              <a:gd name="connsiteX0" fmla="*/ 0 w 12436475"/>
              <a:gd name="connsiteY0" fmla="*/ 0 h 6994525"/>
              <a:gd name="connsiteX1" fmla="*/ 12436475 w 12436475"/>
              <a:gd name="connsiteY1" fmla="*/ 0 h 6994525"/>
              <a:gd name="connsiteX2" fmla="*/ 12436475 w 12436475"/>
              <a:gd name="connsiteY2" fmla="*/ 6994525 h 6994525"/>
              <a:gd name="connsiteX3" fmla="*/ 0 w 12436475"/>
              <a:gd name="connsiteY3" fmla="*/ 6994525 h 6994525"/>
              <a:gd name="connsiteX4" fmla="*/ 0 w 12436475"/>
              <a:gd name="connsiteY4" fmla="*/ 4259262 h 6994525"/>
              <a:gd name="connsiteX5" fmla="*/ 11427844 w 12436475"/>
              <a:gd name="connsiteY5" fmla="*/ 4259262 h 6994525"/>
              <a:gd name="connsiteX6" fmla="*/ 11523663 w 12436475"/>
              <a:gd name="connsiteY6" fmla="*/ 4163443 h 6994525"/>
              <a:gd name="connsiteX7" fmla="*/ 11523663 w 12436475"/>
              <a:gd name="connsiteY7" fmla="*/ 956045 h 6994525"/>
              <a:gd name="connsiteX8" fmla="*/ 11427844 w 12436475"/>
              <a:gd name="connsiteY8" fmla="*/ 860226 h 6994525"/>
              <a:gd name="connsiteX9" fmla="*/ 0 w 12436475"/>
              <a:gd name="connsiteY9" fmla="*/ 860226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6994525">
                <a:moveTo>
                  <a:pt x="0" y="0"/>
                </a:moveTo>
                <a:lnTo>
                  <a:pt x="12436475" y="0"/>
                </a:lnTo>
                <a:lnTo>
                  <a:pt x="12436475" y="6994525"/>
                </a:lnTo>
                <a:lnTo>
                  <a:pt x="0" y="6994525"/>
                </a:lnTo>
                <a:lnTo>
                  <a:pt x="0" y="4259262"/>
                </a:lnTo>
                <a:lnTo>
                  <a:pt x="11427844" y="4259262"/>
                </a:lnTo>
                <a:cubicBezTo>
                  <a:pt x="11480763" y="4259262"/>
                  <a:pt x="11523663" y="4216362"/>
                  <a:pt x="11523663" y="4163443"/>
                </a:cubicBezTo>
                <a:lnTo>
                  <a:pt x="11523663" y="956045"/>
                </a:lnTo>
                <a:cubicBezTo>
                  <a:pt x="11523663" y="903126"/>
                  <a:pt x="11480763" y="860226"/>
                  <a:pt x="11427844" y="860226"/>
                </a:cubicBezTo>
                <a:lnTo>
                  <a:pt x="0" y="860226"/>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1F60D17-6D0F-42A5-A0A2-510C2D47CB13}"/>
              </a:ext>
            </a:extLst>
          </p:cNvPr>
          <p:cNvSpPr/>
          <p:nvPr/>
        </p:nvSpPr>
        <p:spPr bwMode="auto">
          <a:xfrm>
            <a:off x="-258763" y="860226"/>
            <a:ext cx="11782426" cy="3399036"/>
          </a:xfrm>
          <a:prstGeom prst="roundRect">
            <a:avLst>
              <a:gd name="adj" fmla="val 2819"/>
            </a:avLst>
          </a:prstGeom>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9889640" y="6589942"/>
            <a:ext cx="2089634" cy="219733"/>
          </a:xfrm>
          <a:prstGeom prst="rect">
            <a:avLst/>
          </a:prstGeom>
        </p:spPr>
        <p:txBody>
          <a:bodyPr wrap="none" rIns="146283">
            <a:spAutoFit/>
          </a:bodyPr>
          <a:lstStyle/>
          <a:p>
            <a:pPr algn="r"/>
            <a:r>
              <a:rPr lang="en-US" sz="800" b="0" i="0">
                <a:gradFill>
                  <a:gsLst>
                    <a:gs pos="0">
                      <a:schemeClr val="tx2"/>
                    </a:gs>
                    <a:gs pos="100000">
                      <a:schemeClr val="tx2"/>
                    </a:gs>
                  </a:gsLst>
                  <a:lin ang="5400000" scaled="1"/>
                </a:gradFill>
                <a:effectLst/>
                <a:latin typeface="+mn-lt"/>
                <a:cs typeface="Segoe UI Light" panose="020B0502040204020203" pitchFamily="34" charset="0"/>
              </a:rPr>
              <a:t>Microsoft Confidential | Internal Use Only</a:t>
            </a:r>
            <a:endParaRPr lang="en-US" sz="800">
              <a:gradFill>
                <a:gsLst>
                  <a:gs pos="0">
                    <a:schemeClr val="tx2"/>
                  </a:gs>
                  <a:gs pos="100000">
                    <a:schemeClr val="tx2"/>
                  </a:gs>
                </a:gsLst>
                <a:lin ang="5400000" scaled="1"/>
              </a:gradFill>
              <a:latin typeface="+mn-lt"/>
              <a:cs typeface="Segoe UI Light" panose="020B0502040204020203" pitchFamily="34" charset="0"/>
            </a:endParaRPr>
          </a:p>
        </p:txBody>
      </p:sp>
      <p:sp>
        <p:nvSpPr>
          <p:cNvPr id="3" name="TextBox 2"/>
          <p:cNvSpPr txBox="1"/>
          <p:nvPr/>
        </p:nvSpPr>
        <p:spPr>
          <a:xfrm>
            <a:off x="292575" y="2125663"/>
            <a:ext cx="5316061" cy="1201424"/>
          </a:xfrm>
          <a:prstGeom prst="rect">
            <a:avLst/>
          </a:prstGeom>
          <a:noFill/>
        </p:spPr>
        <p:txBody>
          <a:bodyPr vert="horz" wrap="square" lIns="146283" tIns="91427" rIns="146283" bIns="91427" rtlCol="0" anchor="t" anchorCtr="0">
            <a:spAutoFit/>
          </a:bodyPr>
          <a:lstStyle>
            <a:lvl1pPr>
              <a:lnSpc>
                <a:spcPct val="90000"/>
              </a:lnSpc>
              <a:spcBef>
                <a:spcPct val="0"/>
              </a:spcBef>
              <a:buNone/>
              <a:defRPr lang="en-US" sz="7200" b="0" cap="none" spc="-100" baseline="0" dirty="0" smtClean="0">
                <a:ln w="3175">
                  <a:noFill/>
                </a:ln>
                <a:gradFill>
                  <a:gsLst>
                    <a:gs pos="0">
                      <a:schemeClr val="tx1"/>
                    </a:gs>
                    <a:gs pos="100000">
                      <a:schemeClr val="tx1"/>
                    </a:gs>
                  </a:gsLst>
                  <a:lin ang="5400000" scaled="0"/>
                </a:gradFill>
                <a:effectLst/>
                <a:latin typeface="+mj-lt"/>
                <a:cs typeface="Segoe UI" pitchFamily="34" charset="0"/>
              </a:defRPr>
            </a:lvl1pPr>
          </a:lstStyle>
          <a:p>
            <a:pPr lvl="0"/>
            <a:r>
              <a:rPr lang="en-US" sz="7198"/>
              <a:t>Thank you</a:t>
            </a:r>
          </a:p>
        </p:txBody>
      </p:sp>
      <p:sp>
        <p:nvSpPr>
          <p:cNvPr id="11" name="TextBox 10"/>
          <p:cNvSpPr txBox="1"/>
          <p:nvPr/>
        </p:nvSpPr>
        <p:spPr>
          <a:xfrm>
            <a:off x="292575" y="4565930"/>
            <a:ext cx="6916262" cy="1458818"/>
          </a:xfrm>
          <a:prstGeom prst="rect">
            <a:avLst/>
          </a:prstGeom>
          <a:noFill/>
        </p:spPr>
        <p:txBody>
          <a:bodyPr wrap="square" lIns="182854" tIns="146283" rIns="182854" bIns="146283" rtlCol="0">
            <a:spAutoFit/>
          </a:bodyPr>
          <a:lstStyle/>
          <a:p>
            <a:pPr marL="0" algn="l" defTabSz="932563" rtl="0" eaLnBrk="1" latinLnBrk="0" hangingPunct="1">
              <a:lnSpc>
                <a:spcPct val="90000"/>
              </a:lnSpc>
              <a:spcAft>
                <a:spcPts val="600"/>
              </a:spcAft>
            </a:pPr>
            <a:r>
              <a:rPr lang="en-US" sz="2800" kern="1200">
                <a:gradFill>
                  <a:gsLst>
                    <a:gs pos="2917">
                      <a:schemeClr val="tx2"/>
                    </a:gs>
                    <a:gs pos="30000">
                      <a:schemeClr val="tx2"/>
                    </a:gs>
                  </a:gsLst>
                  <a:lin ang="5400000" scaled="0"/>
                </a:gradFill>
                <a:latin typeface="+mn-lt"/>
                <a:ea typeface="+mn-ea"/>
                <a:cs typeface="+mn-cs"/>
              </a:rPr>
              <a:t>The PowerPoint presentation, video of </a:t>
            </a:r>
            <a:br>
              <a:rPr lang="en-US" sz="2800" kern="1200">
                <a:gradFill>
                  <a:gsLst>
                    <a:gs pos="2917">
                      <a:schemeClr val="tx2"/>
                    </a:gs>
                    <a:gs pos="30000">
                      <a:schemeClr val="tx2"/>
                    </a:gs>
                  </a:gsLst>
                  <a:lin ang="5400000" scaled="0"/>
                </a:gradFill>
                <a:latin typeface="+mn-lt"/>
                <a:ea typeface="+mn-ea"/>
                <a:cs typeface="+mn-cs"/>
              </a:rPr>
            </a:br>
            <a:r>
              <a:rPr lang="en-US" sz="2800" kern="1200">
                <a:gradFill>
                  <a:gsLst>
                    <a:gs pos="2917">
                      <a:schemeClr val="tx2"/>
                    </a:gs>
                    <a:gs pos="30000">
                      <a:schemeClr val="tx2"/>
                    </a:gs>
                  </a:gsLst>
                  <a:lin ang="5400000" scaled="0"/>
                </a:gradFill>
                <a:latin typeface="+mn-lt"/>
                <a:ea typeface="+mn-ea"/>
                <a:cs typeface="+mn-cs"/>
              </a:rPr>
              <a:t>the session and links to resources will be available on //strike shortly after the event</a:t>
            </a:r>
          </a:p>
        </p:txBody>
      </p:sp>
      <p:pic>
        <p:nvPicPr>
          <p:cNvPr id="8" name="Picture 7">
            <a:extLst>
              <a:ext uri="{FF2B5EF4-FFF2-40B4-BE49-F238E27FC236}">
                <a16:creationId xmlns:a16="http://schemas.microsoft.com/office/drawing/2014/main" id="{C1E4B8CC-A489-41E0-8DCB-1CB371924A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488952"/>
            <a:ext cx="2560320" cy="716737"/>
          </a:xfrm>
          <a:prstGeom prst="rect">
            <a:avLst/>
          </a:prstGeom>
        </p:spPr>
      </p:pic>
    </p:spTree>
    <p:extLst>
      <p:ext uri="{BB962C8B-B14F-4D97-AF65-F5344CB8AC3E}">
        <p14:creationId xmlns:p14="http://schemas.microsoft.com/office/powerpoint/2010/main" val="1487266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FB489B-8A73-4F52-9613-547EFDD195E7}"/>
              </a:ext>
            </a:extLst>
          </p:cNvPr>
          <p:cNvSpPr/>
          <p:nvPr/>
        </p:nvSpPr>
        <p:spPr bwMode="white">
          <a:xfrm>
            <a:off x="0" y="3459163"/>
            <a:ext cx="12436475" cy="353536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3F56D8A6-7A23-463E-A4D1-272468EA35AA}"/>
              </a:ext>
            </a:extLst>
          </p:cNvPr>
          <p:cNvCxnSpPr>
            <a:cxnSpLocks/>
          </p:cNvCxnSpPr>
          <p:nvPr/>
        </p:nvCxnSpPr>
        <p:spPr>
          <a:xfrm>
            <a:off x="0" y="3459162"/>
            <a:ext cx="12436475"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 Box 3"/>
          <p:cNvSpPr txBox="1">
            <a:spLocks noChangeArrowheads="1"/>
          </p:cNvSpPr>
          <p:nvPr/>
        </p:nvSpPr>
        <p:spPr bwMode="blackWhite">
          <a:xfrm>
            <a:off x="274639" y="6463907"/>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6" name="Rectangle 5"/>
          <p:cNvSpPr/>
          <p:nvPr/>
        </p:nvSpPr>
        <p:spPr>
          <a:xfrm>
            <a:off x="9889640" y="6589942"/>
            <a:ext cx="2089634" cy="219733"/>
          </a:xfrm>
          <a:prstGeom prst="rect">
            <a:avLst/>
          </a:prstGeom>
        </p:spPr>
        <p:txBody>
          <a:bodyPr wrap="none" rIns="146283">
            <a:spAutoFit/>
          </a:bodyPr>
          <a:lstStyle/>
          <a:p>
            <a:pPr algn="r"/>
            <a:r>
              <a:rPr lang="en-US" sz="800" b="0" i="0">
                <a:gradFill>
                  <a:gsLst>
                    <a:gs pos="0">
                      <a:schemeClr val="tx2"/>
                    </a:gs>
                    <a:gs pos="100000">
                      <a:schemeClr val="tx2"/>
                    </a:gs>
                  </a:gsLst>
                  <a:lin ang="5400000" scaled="1"/>
                </a:gradFill>
                <a:effectLst/>
                <a:latin typeface="+mn-lt"/>
                <a:cs typeface="Segoe UI Light" panose="020B0502040204020203" pitchFamily="34" charset="0"/>
              </a:rPr>
              <a:t>Microsoft Confidential | Internal Use Only</a:t>
            </a:r>
            <a:endParaRPr lang="en-US" sz="800">
              <a:gradFill>
                <a:gsLst>
                  <a:gs pos="0">
                    <a:schemeClr val="tx2"/>
                  </a:gs>
                  <a:gs pos="100000">
                    <a:schemeClr val="tx2"/>
                  </a:gs>
                </a:gsLst>
                <a:lin ang="5400000" scaled="1"/>
              </a:gradFill>
              <a:latin typeface="+mn-lt"/>
              <a:cs typeface="Segoe UI Light" panose="020B0502040204020203" pitchFamily="34" charset="0"/>
            </a:endParaRPr>
          </a:p>
        </p:txBody>
      </p:sp>
      <p:pic>
        <p:nvPicPr>
          <p:cNvPr id="8" name="Picture 7">
            <a:extLst>
              <a:ext uri="{FF2B5EF4-FFF2-40B4-BE49-F238E27FC236}">
                <a16:creationId xmlns:a16="http://schemas.microsoft.com/office/drawing/2014/main" id="{A909D9F0-39C8-4623-877C-2E9EF0F80B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3138895"/>
            <a:ext cx="2560320" cy="716737"/>
          </a:xfrm>
          <a:prstGeom prst="rect">
            <a:avLst/>
          </a:prstGeom>
        </p:spPr>
      </p:pic>
      <p:sp>
        <p:nvSpPr>
          <p:cNvPr id="9"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819477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fidentiality slide">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36450DCA-0FE2-4D9E-BA98-25B8B518F43A}"/>
              </a:ext>
            </a:extLst>
          </p:cNvPr>
          <p:cNvCxnSpPr/>
          <p:nvPr/>
        </p:nvCxnSpPr>
        <p:spPr>
          <a:xfrm>
            <a:off x="0" y="3982422"/>
            <a:ext cx="12436475"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37C4FF81-3E22-4A2F-AFBF-D80F00534190}"/>
              </a:ext>
            </a:extLst>
          </p:cNvPr>
          <p:cNvSpPr/>
          <p:nvPr/>
        </p:nvSpPr>
        <p:spPr bwMode="blackWhite">
          <a:xfrm>
            <a:off x="457200" y="1449744"/>
            <a:ext cx="11522075" cy="5065356"/>
          </a:xfrm>
          <a:prstGeom prst="roundRect">
            <a:avLst>
              <a:gd name="adj" fmla="val 1395"/>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C4EEDD8-D9B2-44C2-BD79-A30BEBE5C780}"/>
              </a:ext>
            </a:extLst>
          </p:cNvPr>
          <p:cNvSpPr txBox="1"/>
          <p:nvPr/>
        </p:nvSpPr>
        <p:spPr>
          <a:xfrm>
            <a:off x="274640" y="295275"/>
            <a:ext cx="6858001" cy="960263"/>
          </a:xfrm>
          <a:prstGeom prst="rect">
            <a:avLst/>
          </a:prstGeom>
        </p:spPr>
        <p:txBody>
          <a:bodyPr vert="horz" wrap="square" lIns="146283" tIns="91427" rIns="146283" bIns="91427"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lvl="0"/>
            <a:r>
              <a:rPr lang="en-US" sz="4799"/>
              <a:t>Confidentiality slide</a:t>
            </a:r>
          </a:p>
        </p:txBody>
      </p:sp>
      <p:sp>
        <p:nvSpPr>
          <p:cNvPr id="5" name="TextBox 4">
            <a:extLst>
              <a:ext uri="{FF2B5EF4-FFF2-40B4-BE49-F238E27FC236}">
                <a16:creationId xmlns:a16="http://schemas.microsoft.com/office/drawing/2014/main" id="{49B533F3-18F5-4B52-BCAD-A45386953AE0}"/>
              </a:ext>
            </a:extLst>
          </p:cNvPr>
          <p:cNvSpPr txBox="1"/>
          <p:nvPr/>
        </p:nvSpPr>
        <p:spPr>
          <a:xfrm>
            <a:off x="457201" y="4464154"/>
            <a:ext cx="11522074" cy="1886915"/>
          </a:xfrm>
          <a:prstGeom prst="rect">
            <a:avLst/>
          </a:prstGeom>
          <a:noFill/>
        </p:spPr>
        <p:txBody>
          <a:bodyPr wrap="square" lIns="182854" tIns="146283" rIns="182854" bIns="146283" rtlCol="0">
            <a:spAutoFit/>
          </a:bodyPr>
          <a:lstStyle/>
          <a:p>
            <a:pPr algn="ctr">
              <a:lnSpc>
                <a:spcPct val="90000"/>
              </a:lnSpc>
              <a:spcAft>
                <a:spcPts val="600"/>
              </a:spcAft>
            </a:pPr>
            <a:r>
              <a:rPr lang="en-US" sz="2400">
                <a:gradFill>
                  <a:gsLst>
                    <a:gs pos="2917">
                      <a:schemeClr val="tx1"/>
                    </a:gs>
                    <a:gs pos="30000">
                      <a:schemeClr val="tx1"/>
                    </a:gs>
                  </a:gsLst>
                  <a:lin ang="5400000" scaled="0"/>
                </a:gradFill>
              </a:rPr>
              <a:t>This content is Microsoft Confidential – Internal Only</a:t>
            </a:r>
          </a:p>
          <a:p>
            <a:pPr algn="ctr">
              <a:lnSpc>
                <a:spcPct val="90000"/>
              </a:lnSpc>
              <a:spcAft>
                <a:spcPts val="600"/>
              </a:spcAft>
            </a:pPr>
            <a:r>
              <a:rPr lang="en-US" sz="2400">
                <a:gradFill>
                  <a:gsLst>
                    <a:gs pos="2917">
                      <a:schemeClr val="tx1"/>
                    </a:gs>
                    <a:gs pos="30000">
                      <a:schemeClr val="tx1"/>
                    </a:gs>
                  </a:gsLst>
                  <a:lin ang="5400000" scaled="0"/>
                </a:gradFill>
              </a:rPr>
              <a:t>DO NOT post content to any blogs or external web sites</a:t>
            </a:r>
          </a:p>
          <a:p>
            <a:pPr algn="ctr">
              <a:lnSpc>
                <a:spcPct val="90000"/>
              </a:lnSpc>
              <a:spcAft>
                <a:spcPts val="600"/>
              </a:spcAft>
            </a:pPr>
            <a:r>
              <a:rPr lang="en-US" sz="2400">
                <a:gradFill>
                  <a:gsLst>
                    <a:gs pos="2917">
                      <a:schemeClr val="tx1"/>
                    </a:gs>
                    <a:gs pos="30000">
                      <a:schemeClr val="tx1"/>
                    </a:gs>
                  </a:gsLst>
                  <a:lin ang="5400000" scaled="0"/>
                </a:gradFill>
              </a:rPr>
              <a:t>DO NOT take pictures or video of session or slides</a:t>
            </a:r>
          </a:p>
          <a:p>
            <a:pPr algn="ctr">
              <a:lnSpc>
                <a:spcPct val="90000"/>
              </a:lnSpc>
              <a:spcAft>
                <a:spcPts val="600"/>
              </a:spcAft>
            </a:pPr>
            <a:r>
              <a:rPr lang="en-US" sz="2400">
                <a:gradFill>
                  <a:gsLst>
                    <a:gs pos="2917">
                      <a:schemeClr val="tx1"/>
                    </a:gs>
                    <a:gs pos="30000">
                      <a:schemeClr val="tx1"/>
                    </a:gs>
                  </a:gsLst>
                  <a:lin ang="5400000" scaled="0"/>
                </a:gradFill>
              </a:rPr>
              <a:t>DO NOT discuss content with non-FTEs</a:t>
            </a:r>
          </a:p>
        </p:txBody>
      </p:sp>
      <p:pic>
        <p:nvPicPr>
          <p:cNvPr id="11" name="Picture 10">
            <a:extLst>
              <a:ext uri="{FF2B5EF4-FFF2-40B4-BE49-F238E27FC236}">
                <a16:creationId xmlns:a16="http://schemas.microsoft.com/office/drawing/2014/main" id="{32C9A192-A552-43D7-B731-249DD87081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7188" y="2091459"/>
            <a:ext cx="2261814" cy="1560970"/>
          </a:xfrm>
          <a:prstGeom prst="rect">
            <a:avLst/>
          </a:prstGeom>
        </p:spPr>
      </p:pic>
      <p:pic>
        <p:nvPicPr>
          <p:cNvPr id="12" name="Picture 11">
            <a:extLst>
              <a:ext uri="{FF2B5EF4-FFF2-40B4-BE49-F238E27FC236}">
                <a16:creationId xmlns:a16="http://schemas.microsoft.com/office/drawing/2014/main" id="{D5E71196-0BE1-49F5-81E5-1A8CFF7CF4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0183" y="2103818"/>
            <a:ext cx="3477054" cy="2060297"/>
          </a:xfrm>
          <a:prstGeom prst="rect">
            <a:avLst/>
          </a:prstGeom>
        </p:spPr>
      </p:pic>
      <p:pic>
        <p:nvPicPr>
          <p:cNvPr id="13" name="Picture 12">
            <a:extLst>
              <a:ext uri="{FF2B5EF4-FFF2-40B4-BE49-F238E27FC236}">
                <a16:creationId xmlns:a16="http://schemas.microsoft.com/office/drawing/2014/main" id="{BF8A7FDF-C8E8-44D6-B771-3A575E87B8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1072" y="1979396"/>
            <a:ext cx="1150364" cy="2129133"/>
          </a:xfrm>
          <a:prstGeom prst="rect">
            <a:avLst/>
          </a:prstGeom>
        </p:spPr>
      </p:pic>
      <p:pic>
        <p:nvPicPr>
          <p:cNvPr id="14" name="Picture 13">
            <a:extLst>
              <a:ext uri="{FF2B5EF4-FFF2-40B4-BE49-F238E27FC236}">
                <a16:creationId xmlns:a16="http://schemas.microsoft.com/office/drawing/2014/main" id="{F93A6296-5005-48E8-BF6F-C2E78A5FB6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43089" y="2103819"/>
            <a:ext cx="1090393" cy="2085376"/>
          </a:xfrm>
          <a:prstGeom prst="rect">
            <a:avLst/>
          </a:prstGeom>
        </p:spPr>
      </p:pic>
      <p:grpSp>
        <p:nvGrpSpPr>
          <p:cNvPr id="15" name="Group 4">
            <a:extLst>
              <a:ext uri="{FF2B5EF4-FFF2-40B4-BE49-F238E27FC236}">
                <a16:creationId xmlns:a16="http://schemas.microsoft.com/office/drawing/2014/main" id="{AF631E3F-86B1-4726-98B2-4950B03A992F}"/>
              </a:ext>
            </a:extLst>
          </p:cNvPr>
          <p:cNvGrpSpPr>
            <a:grpSpLocks noChangeAspect="1"/>
          </p:cNvGrpSpPr>
          <p:nvPr/>
        </p:nvGrpSpPr>
        <p:grpSpPr bwMode="auto">
          <a:xfrm>
            <a:off x="941687" y="3652429"/>
            <a:ext cx="760413" cy="852488"/>
            <a:chOff x="972" y="2606"/>
            <a:chExt cx="479" cy="537"/>
          </a:xfrm>
        </p:grpSpPr>
        <p:sp>
          <p:nvSpPr>
            <p:cNvPr id="16" name="AutoShape 3">
              <a:extLst>
                <a:ext uri="{FF2B5EF4-FFF2-40B4-BE49-F238E27FC236}">
                  <a16:creationId xmlns:a16="http://schemas.microsoft.com/office/drawing/2014/main" id="{26DE680E-82A9-4956-B97F-1525D3350DF4}"/>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6">
              <a:extLst>
                <a:ext uri="{FF2B5EF4-FFF2-40B4-BE49-F238E27FC236}">
                  <a16:creationId xmlns:a16="http://schemas.microsoft.com/office/drawing/2014/main" id="{E384198F-8840-46D8-B139-62D32A02363D}"/>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7">
              <a:extLst>
                <a:ext uri="{FF2B5EF4-FFF2-40B4-BE49-F238E27FC236}">
                  <a16:creationId xmlns:a16="http://schemas.microsoft.com/office/drawing/2014/main" id="{32099FE5-0475-4381-8546-9673F7A6A3F3}"/>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9" name="Group 4">
            <a:extLst>
              <a:ext uri="{FF2B5EF4-FFF2-40B4-BE49-F238E27FC236}">
                <a16:creationId xmlns:a16="http://schemas.microsoft.com/office/drawing/2014/main" id="{75A3CC8D-2B9C-4231-9CFF-3E5D250AEDE3}"/>
              </a:ext>
            </a:extLst>
          </p:cNvPr>
          <p:cNvGrpSpPr>
            <a:grpSpLocks noChangeAspect="1"/>
          </p:cNvGrpSpPr>
          <p:nvPr/>
        </p:nvGrpSpPr>
        <p:grpSpPr bwMode="auto">
          <a:xfrm>
            <a:off x="2885795" y="3183365"/>
            <a:ext cx="760413" cy="852488"/>
            <a:chOff x="972" y="2606"/>
            <a:chExt cx="479" cy="537"/>
          </a:xfrm>
        </p:grpSpPr>
        <p:sp>
          <p:nvSpPr>
            <p:cNvPr id="20" name="AutoShape 3">
              <a:extLst>
                <a:ext uri="{FF2B5EF4-FFF2-40B4-BE49-F238E27FC236}">
                  <a16:creationId xmlns:a16="http://schemas.microsoft.com/office/drawing/2014/main" id="{D5D7F526-061C-4F8D-B55B-9C3DEA487163}"/>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6">
              <a:extLst>
                <a:ext uri="{FF2B5EF4-FFF2-40B4-BE49-F238E27FC236}">
                  <a16:creationId xmlns:a16="http://schemas.microsoft.com/office/drawing/2014/main" id="{4123A478-6960-49D4-822B-7DEED0E19C71}"/>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7">
              <a:extLst>
                <a:ext uri="{FF2B5EF4-FFF2-40B4-BE49-F238E27FC236}">
                  <a16:creationId xmlns:a16="http://schemas.microsoft.com/office/drawing/2014/main" id="{E08A13F1-FC82-499B-818D-C677FEC7B046}"/>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3" name="Group 4">
            <a:extLst>
              <a:ext uri="{FF2B5EF4-FFF2-40B4-BE49-F238E27FC236}">
                <a16:creationId xmlns:a16="http://schemas.microsoft.com/office/drawing/2014/main" id="{18C7A205-A05D-4054-B835-232E6190F5ED}"/>
              </a:ext>
            </a:extLst>
          </p:cNvPr>
          <p:cNvGrpSpPr>
            <a:grpSpLocks noChangeAspect="1"/>
          </p:cNvGrpSpPr>
          <p:nvPr/>
        </p:nvGrpSpPr>
        <p:grpSpPr bwMode="auto">
          <a:xfrm>
            <a:off x="8388530" y="1720341"/>
            <a:ext cx="760413" cy="852488"/>
            <a:chOff x="972" y="2606"/>
            <a:chExt cx="479" cy="537"/>
          </a:xfrm>
        </p:grpSpPr>
        <p:sp>
          <p:nvSpPr>
            <p:cNvPr id="24" name="AutoShape 3">
              <a:extLst>
                <a:ext uri="{FF2B5EF4-FFF2-40B4-BE49-F238E27FC236}">
                  <a16:creationId xmlns:a16="http://schemas.microsoft.com/office/drawing/2014/main" id="{0B8EFA64-0D9B-418E-9747-F89B0729A222}"/>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6">
              <a:extLst>
                <a:ext uri="{FF2B5EF4-FFF2-40B4-BE49-F238E27FC236}">
                  <a16:creationId xmlns:a16="http://schemas.microsoft.com/office/drawing/2014/main" id="{B3A48A23-151D-4E82-883B-95F32E58490C}"/>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7">
              <a:extLst>
                <a:ext uri="{FF2B5EF4-FFF2-40B4-BE49-F238E27FC236}">
                  <a16:creationId xmlns:a16="http://schemas.microsoft.com/office/drawing/2014/main" id="{D6FC7418-AB47-4C99-9C2B-EFD420A48CB8}"/>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7" name="Group 4">
            <a:extLst>
              <a:ext uri="{FF2B5EF4-FFF2-40B4-BE49-F238E27FC236}">
                <a16:creationId xmlns:a16="http://schemas.microsoft.com/office/drawing/2014/main" id="{A1F7600C-6F3E-4281-8413-A8F2BE358423}"/>
              </a:ext>
            </a:extLst>
          </p:cNvPr>
          <p:cNvGrpSpPr>
            <a:grpSpLocks noChangeAspect="1"/>
          </p:cNvGrpSpPr>
          <p:nvPr/>
        </p:nvGrpSpPr>
        <p:grpSpPr bwMode="auto">
          <a:xfrm>
            <a:off x="10851571" y="3663441"/>
            <a:ext cx="760413" cy="852488"/>
            <a:chOff x="972" y="2606"/>
            <a:chExt cx="479" cy="537"/>
          </a:xfrm>
        </p:grpSpPr>
        <p:sp>
          <p:nvSpPr>
            <p:cNvPr id="28" name="AutoShape 3">
              <a:extLst>
                <a:ext uri="{FF2B5EF4-FFF2-40B4-BE49-F238E27FC236}">
                  <a16:creationId xmlns:a16="http://schemas.microsoft.com/office/drawing/2014/main" id="{E6A1FE31-E303-4AA0-8352-F2FEDD6DB15A}"/>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6">
              <a:extLst>
                <a:ext uri="{FF2B5EF4-FFF2-40B4-BE49-F238E27FC236}">
                  <a16:creationId xmlns:a16="http://schemas.microsoft.com/office/drawing/2014/main" id="{DFBDC454-9560-475D-93DB-84771ED1C527}"/>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7">
              <a:extLst>
                <a:ext uri="{FF2B5EF4-FFF2-40B4-BE49-F238E27FC236}">
                  <a16:creationId xmlns:a16="http://schemas.microsoft.com/office/drawing/2014/main" id="{589E5BE5-7CF7-46AF-8F5F-54A6895C3F8D}"/>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pic>
        <p:nvPicPr>
          <p:cNvPr id="31" name="Picture 30">
            <a:extLst>
              <a:ext uri="{FF2B5EF4-FFF2-40B4-BE49-F238E27FC236}">
                <a16:creationId xmlns:a16="http://schemas.microsoft.com/office/drawing/2014/main" id="{A7FC2B18-E69A-43B6-A432-C36B29FAA4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045412" y="6551373"/>
            <a:ext cx="320040" cy="319667"/>
          </a:xfrm>
          <a:prstGeom prst="rect">
            <a:avLst/>
          </a:prstGeom>
        </p:spPr>
      </p:pic>
    </p:spTree>
    <p:extLst>
      <p:ext uri="{BB962C8B-B14F-4D97-AF65-F5344CB8AC3E}">
        <p14:creationId xmlns:p14="http://schemas.microsoft.com/office/powerpoint/2010/main" val="1589458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black">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black">
          <a:xfrm>
            <a:off x="274638" y="295275"/>
            <a:ext cx="11887199" cy="917575"/>
          </a:xfrm>
        </p:spPr>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36221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gradFill>
                  <a:gsLst>
                    <a:gs pos="0">
                      <a:schemeClr val="accent1">
                        <a:lumMod val="5000"/>
                        <a:lumOff val="95000"/>
                      </a:schemeClr>
                    </a:gs>
                    <a:gs pos="100000">
                      <a:schemeClr val="tx1"/>
                    </a:gs>
                  </a:gsLst>
                  <a:lin ang="5400000" scaled="1"/>
                </a:gradFill>
              </a:defRPr>
            </a:lvl1pPr>
          </a:lstStyle>
          <a:p>
            <a:r>
              <a:rPr lang="en-US"/>
              <a:t>Section title</a:t>
            </a:r>
          </a:p>
        </p:txBody>
      </p:sp>
    </p:spTree>
    <p:extLst>
      <p:ext uri="{BB962C8B-B14F-4D97-AF65-F5344CB8AC3E}">
        <p14:creationId xmlns:p14="http://schemas.microsoft.com/office/powerpoint/2010/main" val="5283315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7437-47C3-448E-8ED9-BC316BA4DF27}"/>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A2F148-1FBE-4648-8C19-E93C4C74361F}"/>
              </a:ext>
            </a:extLst>
          </p:cNvPr>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F8C3A632-538D-4A4A-B946-DE93A27D7731}"/>
              </a:ext>
            </a:extLst>
          </p:cNvPr>
          <p:cNvSpPr>
            <a:spLocks noGrp="1"/>
          </p:cNvSpPr>
          <p:nvPr>
            <p:ph sz="half" idx="2"/>
          </p:nvPr>
        </p:nvSpPr>
        <p:spPr>
          <a:xfrm>
            <a:off x="856628" y="2554944"/>
            <a:ext cx="5261211" cy="2646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232DEA-C9DC-4570-8805-6EECD809ED52}"/>
              </a:ext>
            </a:extLst>
          </p:cNvPr>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69DDFF09-D9E9-4DA4-9BF6-DCAE78C115A4}"/>
              </a:ext>
            </a:extLst>
          </p:cNvPr>
          <p:cNvSpPr>
            <a:spLocks noGrp="1"/>
          </p:cNvSpPr>
          <p:nvPr>
            <p:ph sz="quarter" idx="4"/>
          </p:nvPr>
        </p:nvSpPr>
        <p:spPr>
          <a:xfrm>
            <a:off x="6295965" y="2554944"/>
            <a:ext cx="5287122" cy="2646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A9D3A1-E3E5-4D6B-81F8-BBB3BBA20E73}"/>
              </a:ext>
            </a:extLst>
          </p:cNvPr>
          <p:cNvSpPr>
            <a:spLocks noGrp="1"/>
          </p:cNvSpPr>
          <p:nvPr>
            <p:ph type="dt" sz="half" idx="10"/>
          </p:nvPr>
        </p:nvSpPr>
        <p:spPr/>
        <p:txBody>
          <a:bodyPr/>
          <a:lstStyle/>
          <a:p>
            <a:fld id="{804FA11A-7DF0-42D3-B35A-FAD8AAA89769}" type="datetimeFigureOut">
              <a:rPr lang="en-US" smtClean="0"/>
              <a:t>6/1/2021</a:t>
            </a:fld>
            <a:endParaRPr lang="en-US"/>
          </a:p>
        </p:txBody>
      </p:sp>
      <p:sp>
        <p:nvSpPr>
          <p:cNvPr id="8" name="Footer Placeholder 7">
            <a:extLst>
              <a:ext uri="{FF2B5EF4-FFF2-40B4-BE49-F238E27FC236}">
                <a16:creationId xmlns:a16="http://schemas.microsoft.com/office/drawing/2014/main" id="{A7319925-F64E-413F-B31F-6202E0C6AC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5879E1-ECBB-499D-A489-5922CE77A7CC}"/>
              </a:ext>
            </a:extLst>
          </p:cNvPr>
          <p:cNvSpPr>
            <a:spLocks noGrp="1"/>
          </p:cNvSpPr>
          <p:nvPr>
            <p:ph type="sldNum" sz="quarter" idx="12"/>
          </p:nvPr>
        </p:nvSpPr>
        <p:spPr/>
        <p:txBody>
          <a:bodyPr/>
          <a:lstStyle/>
          <a:p>
            <a:fld id="{B5898238-7A3B-4622-AA19-30B016936773}" type="slidenum">
              <a:rPr lang="en-US" smtClean="0"/>
              <a:t>‹#›</a:t>
            </a:fld>
            <a:endParaRPr lang="en-US"/>
          </a:p>
        </p:txBody>
      </p:sp>
    </p:spTree>
    <p:extLst>
      <p:ext uri="{BB962C8B-B14F-4D97-AF65-F5344CB8AC3E}">
        <p14:creationId xmlns:p14="http://schemas.microsoft.com/office/powerpoint/2010/main" val="12705852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37481"/>
          </a:xfrm>
        </p:spPr>
        <p:txBody>
          <a:bodyPr>
            <a:spAutoFit/>
          </a:bodyPr>
          <a:lstStyle>
            <a:lvl1pPr>
              <a:defRPr sz="359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4704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920300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3604"/>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0807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2"/>
              </a:buClr>
              <a:buFont typeface="Arial" pitchFamily="34" charset="0"/>
              <a:buNone/>
              <a:defRPr sz="3200">
                <a:gradFill>
                  <a:gsLst>
                    <a:gs pos="1250">
                      <a:schemeClr val="tx2"/>
                    </a:gs>
                    <a:gs pos="99000">
                      <a:schemeClr val="tx2"/>
                    </a:gs>
                  </a:gsLst>
                  <a:lin ang="5400000" scaled="0"/>
                </a:gradFill>
              </a:defRPr>
            </a:lvl1pPr>
            <a:lvl2pPr marL="0" indent="0">
              <a:buNone/>
              <a:defRPr sz="2400"/>
            </a:lvl2pPr>
            <a:lvl3pPr marL="0" indent="0">
              <a:buNone/>
              <a:tabLst/>
              <a:defRPr sz="2000"/>
            </a:lvl3pPr>
            <a:lvl4pPr marL="0" indent="0">
              <a:buNone/>
              <a:defRPr/>
            </a:lvl4pPr>
            <a:lvl5pPr marL="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938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Sub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4"/>
            <a:ext cx="6248398" cy="917575"/>
          </a:xfrm>
        </p:spPr>
        <p:txBody>
          <a:bodyPr/>
          <a:lstStyle/>
          <a:p>
            <a:r>
              <a:rPr lang="en-US" dirty="0"/>
              <a:t>Click to edit Master style</a:t>
            </a:r>
          </a:p>
        </p:txBody>
      </p:sp>
      <p:sp>
        <p:nvSpPr>
          <p:cNvPr id="6" name="Text Placeholder 5"/>
          <p:cNvSpPr>
            <a:spLocks noGrp="1"/>
          </p:cNvSpPr>
          <p:nvPr>
            <p:ph type="body" sz="quarter" idx="10"/>
          </p:nvPr>
        </p:nvSpPr>
        <p:spPr>
          <a:xfrm>
            <a:off x="274638" y="1499081"/>
            <a:ext cx="6247156" cy="2429357"/>
          </a:xfrm>
        </p:spPr>
        <p:txBody>
          <a:bodyPr/>
          <a:lstStyle>
            <a:lvl1pPr marL="0" indent="0">
              <a:spcBef>
                <a:spcPts val="1200"/>
              </a:spcBef>
              <a:spcAft>
                <a:spcPts val="0"/>
              </a:spcAft>
              <a:buNone/>
              <a:defRPr sz="3200" b="0">
                <a:solidFill>
                  <a:schemeClr val="tx2"/>
                </a:solidFill>
                <a:latin typeface="+mn-lt"/>
              </a:defRPr>
            </a:lvl1pPr>
            <a:lvl2pPr marL="0" indent="0">
              <a:spcBef>
                <a:spcPts val="600"/>
              </a:spcBef>
              <a:spcAft>
                <a:spcPts val="600"/>
              </a:spcAft>
              <a:buFontTx/>
              <a:buNone/>
              <a:defRPr sz="1800"/>
            </a:lvl2pPr>
            <a:lvl3pPr marL="0" indent="0">
              <a:spcAft>
                <a:spcPts val="600"/>
              </a:spcAft>
              <a:buNone/>
              <a:defRPr sz="1800"/>
            </a:lvl3pPr>
            <a:lvl4pPr marL="0" indent="0">
              <a:spcAft>
                <a:spcPts val="600"/>
              </a:spcAft>
              <a:buNone/>
              <a:defRPr sz="1200"/>
            </a:lvl4pPr>
            <a:lvl5pPr marL="0" indent="0">
              <a:spcAft>
                <a:spcPts val="600"/>
              </a:spcAft>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74638" y="926617"/>
            <a:ext cx="6247156" cy="572464"/>
          </a:xfrm>
        </p:spPr>
        <p:txBody>
          <a:bodyPr/>
          <a:lstStyle>
            <a:lvl1pPr marL="0" indent="0">
              <a:buNone/>
              <a:defRPr sz="2800">
                <a:solidFill>
                  <a:schemeClr val="tx2"/>
                </a:solidFill>
              </a:defRPr>
            </a:lvl1pPr>
          </a:lstStyle>
          <a:p>
            <a:pPr lvl="0"/>
            <a:r>
              <a:rPr lang="en-US"/>
              <a:t>Edit Master text styles</a:t>
            </a:r>
          </a:p>
        </p:txBody>
      </p:sp>
    </p:spTree>
    <p:extLst>
      <p:ext uri="{BB962C8B-B14F-4D97-AF65-F5344CB8AC3E}">
        <p14:creationId xmlns:p14="http://schemas.microsoft.com/office/powerpoint/2010/main" val="40604750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4.e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image" Target="../media/image9.emf"/><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7" r:id="rId2"/>
    <p:sldLayoutId id="2147484251" r:id="rId3"/>
    <p:sldLayoutId id="2147484299" r:id="rId4"/>
    <p:sldLayoutId id="2147484263" r:id="rId5"/>
    <p:sldLayoutId id="2147484517" r:id="rId6"/>
    <p:sldLayoutId id="2147484518" r:id="rId7"/>
    <p:sldLayoutId id="2147484519" r:id="rId8"/>
    <p:sldLayoutId id="2147484521" r:id="rId9"/>
    <p:sldLayoutId id="2147484522" r:id="rId10"/>
    <p:sldLayoutId id="2147484529" r:id="rId11"/>
    <p:sldLayoutId id="2147484549"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3317265"/>
      </p:ext>
    </p:extLst>
  </p:cSld>
  <p:clrMap bg1="lt1" tx1="dk1" bg2="lt2" tx2="dk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pct20">
          <a:fgClr>
            <a:schemeClr val="tx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704636"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70230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805657902"/>
      </p:ext>
    </p:extLst>
  </p:cSld>
  <p:clrMap bg1="lt1" tx1="dk1" bg2="lt2" tx2="dk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 id="2147484566" r:id="rId16"/>
    <p:sldLayoutId id="2147484567" r:id="rId17"/>
    <p:sldLayoutId id="2147484568" r:id="rId18"/>
    <p:sldLayoutId id="2147484569" r:id="rId19"/>
    <p:sldLayoutId id="2147484570" r:id="rId20"/>
    <p:sldLayoutId id="2147484571" r:id="rId21"/>
    <p:sldLayoutId id="2147484572" r:id="rId22"/>
    <p:sldLayoutId id="2147484573" r:id="rId23"/>
    <p:sldLayoutId id="2147484574" r:id="rId24"/>
    <p:sldLayoutId id="2147484575" r:id="rId25"/>
    <p:sldLayoutId id="2147484576"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3999" kern="1200" spc="0" baseline="0">
          <a:gradFill>
            <a:gsLst>
              <a:gs pos="1250">
                <a:schemeClr val="tx1"/>
              </a:gs>
              <a:gs pos="100000">
                <a:schemeClr val="tx1"/>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2400" kern="1200" spc="0" baseline="0">
          <a:gradFill>
            <a:gsLst>
              <a:gs pos="1250">
                <a:schemeClr val="tx2"/>
              </a:gs>
              <a:gs pos="100000">
                <a:schemeClr val="tx2"/>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2000" kern="1200" spc="0" baseline="0">
          <a:gradFill>
            <a:gsLst>
              <a:gs pos="1250">
                <a:schemeClr val="tx2"/>
              </a:gs>
              <a:gs pos="100000">
                <a:schemeClr val="tx2"/>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1800" kern="1200" spc="0" baseline="0">
          <a:gradFill>
            <a:gsLst>
              <a:gs pos="1250">
                <a:schemeClr val="tx2"/>
              </a:gs>
              <a:gs pos="100000">
                <a:schemeClr val="tx2"/>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1800" kern="1200" spc="0" baseline="0">
          <a:gradFill>
            <a:gsLst>
              <a:gs pos="1250">
                <a:schemeClr val="tx2"/>
              </a:gs>
              <a:gs pos="100000">
                <a:schemeClr val="tx2"/>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725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aka.ms/azurestackcompliance" TargetMode="External"/><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zure-stack/azure-stack-marketplace-azure-items#third-party-byol-free-and-trial-images-and-solution-templates"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6"/>
            <a:ext cx="6476935" cy="2292485"/>
          </a:xfrm>
        </p:spPr>
        <p:txBody>
          <a:bodyPr/>
          <a:lstStyle/>
          <a:p>
            <a:r>
              <a:rPr lang="en-US" dirty="0"/>
              <a:t>Foundational Components of Microsoft Azure Stack Hub</a:t>
            </a:r>
          </a:p>
        </p:txBody>
      </p:sp>
      <p:sp>
        <p:nvSpPr>
          <p:cNvPr id="3" name="Text Placeholder 2"/>
          <p:cNvSpPr>
            <a:spLocks noGrp="1"/>
          </p:cNvSpPr>
          <p:nvPr>
            <p:ph type="body" sz="quarter" idx="14"/>
          </p:nvPr>
        </p:nvSpPr>
        <p:spPr>
          <a:xfrm>
            <a:off x="274702" y="4216562"/>
            <a:ext cx="6402388" cy="609398"/>
          </a:xfrm>
        </p:spPr>
        <p:txBody>
          <a:bodyPr>
            <a:spAutoFit/>
          </a:bodyPr>
          <a:lstStyle/>
          <a:p>
            <a:pPr lvl="0"/>
            <a:r>
              <a:rPr lang="en-US" sz="2800" dirty="0"/>
              <a:t>Azure Stack Hub Security</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507FB73E-F381-4AAC-AD6A-2FE57D5CE529}"/>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Attack Surface Reduction</a:t>
            </a:r>
          </a:p>
        </p:txBody>
      </p:sp>
      <p:sp>
        <p:nvSpPr>
          <p:cNvPr id="3" name="Text Placeholder 2"/>
          <p:cNvSpPr>
            <a:spLocks noGrp="1"/>
          </p:cNvSpPr>
          <p:nvPr>
            <p:ph type="body" sz="quarter" idx="10"/>
          </p:nvPr>
        </p:nvSpPr>
        <p:spPr>
          <a:xfrm>
            <a:off x="274639" y="1228238"/>
            <a:ext cx="11887100" cy="5020092"/>
          </a:xfrm>
        </p:spPr>
        <p:txBody>
          <a:bodyPr vert="horz" wrap="square" lIns="146304" tIns="91440" rIns="146304" bIns="91440" rtlCol="0" anchor="t">
            <a:spAutoFit/>
          </a:bodyPr>
          <a:lstStyle/>
          <a:p>
            <a:r>
              <a:rPr lang="en-US" sz="3199" dirty="0"/>
              <a:t>Hardened security OS baseline (based on DISA STIG)</a:t>
            </a:r>
          </a:p>
          <a:p>
            <a:r>
              <a:rPr lang="en-US" sz="3199" dirty="0"/>
              <a:t>Removed unused components</a:t>
            </a:r>
          </a:p>
          <a:p>
            <a:r>
              <a:rPr lang="en-US" sz="3150" dirty="0"/>
              <a:t>Windows Server 2019 security features</a:t>
            </a:r>
            <a:endParaRPr lang="en-US" sz="3150" dirty="0">
              <a:cs typeface="Segoe UI Light"/>
            </a:endParaRPr>
          </a:p>
          <a:p>
            <a:pPr lvl="1"/>
            <a:r>
              <a:rPr lang="en-US" dirty="0"/>
              <a:t>Code Integrity (Device Guard)</a:t>
            </a:r>
          </a:p>
          <a:p>
            <a:pPr lvl="1"/>
            <a:r>
              <a:rPr lang="en-US" dirty="0"/>
              <a:t>Antimalware (Windows Defender)</a:t>
            </a:r>
          </a:p>
          <a:p>
            <a:pPr lvl="1"/>
            <a:r>
              <a:rPr lang="en-US" dirty="0">
                <a:latin typeface="Segoe UI Semilight"/>
                <a:cs typeface="Segoe UI Semilight"/>
              </a:rPr>
              <a:t>Windows Defender Application Control</a:t>
            </a:r>
          </a:p>
          <a:p>
            <a:r>
              <a:rPr lang="en-US" dirty="0"/>
              <a:t>Network ACLs, SDN ACLs, Guest Firewall</a:t>
            </a:r>
          </a:p>
          <a:p>
            <a:r>
              <a:rPr lang="en-US" sz="3150" dirty="0"/>
              <a:t>Disabled legacy protocols (e.g. SMBv1, SSL)</a:t>
            </a:r>
            <a:endParaRPr lang="en-US" sz="3150" dirty="0">
              <a:cs typeface="Segoe UI Light"/>
            </a:endParaRPr>
          </a:p>
          <a:p>
            <a:endParaRPr lang="en-US" sz="4399" dirty="0"/>
          </a:p>
        </p:txBody>
      </p:sp>
    </p:spTree>
    <p:extLst>
      <p:ext uri="{BB962C8B-B14F-4D97-AF65-F5344CB8AC3E}">
        <p14:creationId xmlns:p14="http://schemas.microsoft.com/office/powerpoint/2010/main" val="7425091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Secrets and Sensitive Data</a:t>
            </a:r>
          </a:p>
        </p:txBody>
      </p:sp>
      <p:sp>
        <p:nvSpPr>
          <p:cNvPr id="3" name="Text Placeholder 2"/>
          <p:cNvSpPr>
            <a:spLocks noGrp="1"/>
          </p:cNvSpPr>
          <p:nvPr>
            <p:ph type="body" sz="quarter" idx="10"/>
          </p:nvPr>
        </p:nvSpPr>
        <p:spPr>
          <a:xfrm>
            <a:off x="534763" y="1212849"/>
            <a:ext cx="11887100" cy="5133713"/>
          </a:xfrm>
        </p:spPr>
        <p:txBody>
          <a:bodyPr vert="horz" wrap="square" lIns="146304" tIns="91440" rIns="146304" bIns="91440" rtlCol="0" anchor="t">
            <a:spAutoFit/>
          </a:bodyPr>
          <a:lstStyle/>
          <a:p>
            <a:r>
              <a:rPr lang="en-US" dirty="0"/>
              <a:t>Hardware-rooted data at rest encryption (BitLocker)</a:t>
            </a:r>
          </a:p>
          <a:p>
            <a:r>
              <a:rPr lang="en-US" dirty="0"/>
              <a:t>Network encryption (TLS 1.2) with CNSSP-15 compliant ciphers</a:t>
            </a:r>
            <a:endParaRPr lang="en-US" dirty="0">
              <a:cs typeface="Segoe UI Light"/>
            </a:endParaRPr>
          </a:p>
          <a:p>
            <a:r>
              <a:rPr lang="en-US" dirty="0"/>
              <a:t>Strong authentication between infrastructure components (Kerberos, with an ‘invisible’ internal Active Directory)</a:t>
            </a:r>
          </a:p>
          <a:p>
            <a:r>
              <a:rPr lang="en-US" dirty="0"/>
              <a:t>Automated secrets rotation</a:t>
            </a:r>
          </a:p>
          <a:p>
            <a:pPr lvl="1"/>
            <a:r>
              <a:rPr lang="en-US" sz="2400" dirty="0"/>
              <a:t>Certificates</a:t>
            </a:r>
          </a:p>
          <a:p>
            <a:pPr lvl="1"/>
            <a:r>
              <a:rPr lang="en-US" sz="2400" dirty="0"/>
              <a:t>Internal accounts</a:t>
            </a:r>
          </a:p>
          <a:p>
            <a:pPr lvl="1"/>
            <a:r>
              <a:rPr lang="en-US" sz="2400" dirty="0" err="1"/>
              <a:t>gMSA</a:t>
            </a:r>
            <a:r>
              <a:rPr lang="en-US" sz="2400" dirty="0"/>
              <a:t> accounts</a:t>
            </a:r>
          </a:p>
          <a:p>
            <a:pPr lvl="1"/>
            <a:r>
              <a:rPr lang="en-US" sz="2400" dirty="0"/>
              <a:t>Storage account keys</a:t>
            </a:r>
          </a:p>
        </p:txBody>
      </p:sp>
    </p:spTree>
    <p:extLst>
      <p:ext uri="{BB962C8B-B14F-4D97-AF65-F5344CB8AC3E}">
        <p14:creationId xmlns:p14="http://schemas.microsoft.com/office/powerpoint/2010/main" val="38550975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739698" y="1320178"/>
            <a:ext cx="3960535" cy="640363"/>
          </a:xfrm>
        </p:spPr>
        <p:txBody>
          <a:bodyPr/>
          <a:lstStyle/>
          <a:p>
            <a:r>
              <a:rPr lang="en-US" sz="4080"/>
              <a:t>Assume Breach</a:t>
            </a:r>
          </a:p>
        </p:txBody>
      </p:sp>
      <p:sp>
        <p:nvSpPr>
          <p:cNvPr id="2" name="Text Placeholder 1"/>
          <p:cNvSpPr>
            <a:spLocks noGrp="1"/>
          </p:cNvSpPr>
          <p:nvPr>
            <p:ph type="body" sz="quarter" idx="4294967295"/>
          </p:nvPr>
        </p:nvSpPr>
        <p:spPr>
          <a:xfrm>
            <a:off x="248616" y="2800187"/>
            <a:ext cx="5353385" cy="2330801"/>
          </a:xfrm>
          <a:solidFill>
            <a:schemeClr val="bg2"/>
          </a:solidFill>
          <a:ln>
            <a:noFill/>
          </a:ln>
        </p:spPr>
        <p:txBody>
          <a:bodyPr/>
          <a:lstStyle/>
          <a:p>
            <a:pPr marL="0" indent="0" algn="ctr">
              <a:buNone/>
            </a:pPr>
            <a:r>
              <a:rPr lang="en-US" dirty="0"/>
              <a:t>devoting resources to </a:t>
            </a:r>
            <a:r>
              <a:rPr lang="en-US" b="1" i="1" dirty="0">
                <a:solidFill>
                  <a:schemeClr val="accent3"/>
                </a:solidFill>
              </a:rPr>
              <a:t>detecting and limiting the impact of breaches</a:t>
            </a:r>
            <a:r>
              <a:rPr lang="en-US" b="1" dirty="0">
                <a:solidFill>
                  <a:schemeClr val="accent3"/>
                </a:solidFill>
              </a:rPr>
              <a:t> </a:t>
            </a:r>
            <a:r>
              <a:rPr lang="en-US" dirty="0"/>
              <a:t>of assets versus only trying to </a:t>
            </a:r>
            <a:r>
              <a:rPr lang="en-US" b="1" i="1" dirty="0">
                <a:solidFill>
                  <a:schemeClr val="accent3"/>
                </a:solidFill>
              </a:rPr>
              <a:t>prevent</a:t>
            </a:r>
            <a:r>
              <a:rPr lang="en-US" dirty="0"/>
              <a:t> attacks</a:t>
            </a:r>
          </a:p>
          <a:p>
            <a:pPr marL="0" indent="0" algn="ctr">
              <a:buNone/>
            </a:pPr>
            <a:endParaRPr lang="en-US" dirty="0"/>
          </a:p>
        </p:txBody>
      </p:sp>
      <p:sp>
        <p:nvSpPr>
          <p:cNvPr id="23" name="arrow" title="Icon of an arrow">
            <a:extLst>
              <a:ext uri="{FF2B5EF4-FFF2-40B4-BE49-F238E27FC236}">
                <a16:creationId xmlns:a16="http://schemas.microsoft.com/office/drawing/2014/main" id="{7A27042B-2010-4183-84BB-16C6F1EAAC44}"/>
              </a:ext>
            </a:extLst>
          </p:cNvPr>
          <p:cNvSpPr>
            <a:spLocks noChangeAspect="1" noEditPoints="1"/>
          </p:cNvSpPr>
          <p:nvPr/>
        </p:nvSpPr>
        <p:spPr bwMode="auto">
          <a:xfrm rot="5400000">
            <a:off x="9114932" y="2928866"/>
            <a:ext cx="739949" cy="68279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pic>
        <p:nvPicPr>
          <p:cNvPr id="4" name="Picture 3">
            <a:extLst>
              <a:ext uri="{FF2B5EF4-FFF2-40B4-BE49-F238E27FC236}">
                <a16:creationId xmlns:a16="http://schemas.microsoft.com/office/drawing/2014/main" id="{C1032CFC-061E-4C9D-9215-97DD68177B2B}"/>
              </a:ext>
            </a:extLst>
          </p:cNvPr>
          <p:cNvPicPr>
            <a:picLocks noChangeAspect="1"/>
          </p:cNvPicPr>
          <p:nvPr/>
        </p:nvPicPr>
        <p:blipFill>
          <a:blip r:embed="rId3"/>
          <a:stretch>
            <a:fillRect/>
          </a:stretch>
        </p:blipFill>
        <p:spPr>
          <a:xfrm>
            <a:off x="7194815" y="612455"/>
            <a:ext cx="4580184" cy="2113657"/>
          </a:xfrm>
          <a:prstGeom prst="rect">
            <a:avLst/>
          </a:prstGeom>
        </p:spPr>
      </p:pic>
      <p:pic>
        <p:nvPicPr>
          <p:cNvPr id="6" name="Picture 5">
            <a:extLst>
              <a:ext uri="{FF2B5EF4-FFF2-40B4-BE49-F238E27FC236}">
                <a16:creationId xmlns:a16="http://schemas.microsoft.com/office/drawing/2014/main" id="{D267F7C2-DD97-4F18-8EED-76BBBC12C0B8}"/>
              </a:ext>
            </a:extLst>
          </p:cNvPr>
          <p:cNvPicPr>
            <a:picLocks noChangeAspect="1"/>
          </p:cNvPicPr>
          <p:nvPr/>
        </p:nvPicPr>
        <p:blipFill>
          <a:blip r:embed="rId4"/>
          <a:stretch>
            <a:fillRect/>
          </a:stretch>
        </p:blipFill>
        <p:spPr>
          <a:xfrm>
            <a:off x="7337976" y="3814417"/>
            <a:ext cx="4293861" cy="3058280"/>
          </a:xfrm>
          <a:prstGeom prst="rect">
            <a:avLst/>
          </a:prstGeom>
        </p:spPr>
      </p:pic>
    </p:spTree>
    <p:extLst>
      <p:ext uri="{BB962C8B-B14F-4D97-AF65-F5344CB8AC3E}">
        <p14:creationId xmlns:p14="http://schemas.microsoft.com/office/powerpoint/2010/main" val="30563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5482" y="295274"/>
            <a:ext cx="11702975" cy="917575"/>
          </a:xfrm>
        </p:spPr>
        <p:txBody>
          <a:bodyPr/>
          <a:lstStyle/>
          <a:p>
            <a:r>
              <a:rPr lang="en-US" sz="4896"/>
              <a:t>Operators, not Administrators</a:t>
            </a:r>
            <a:endParaRPr lang="en-US"/>
          </a:p>
        </p:txBody>
      </p:sp>
      <p:sp>
        <p:nvSpPr>
          <p:cNvPr id="5" name="Text Placeholder 4"/>
          <p:cNvSpPr>
            <a:spLocks noGrp="1"/>
          </p:cNvSpPr>
          <p:nvPr>
            <p:ph type="body" sz="quarter" idx="10"/>
          </p:nvPr>
        </p:nvSpPr>
        <p:spPr>
          <a:xfrm>
            <a:off x="2618563" y="1358239"/>
            <a:ext cx="7199350" cy="1415516"/>
          </a:xfrm>
          <a:solidFill>
            <a:schemeClr val="bg1">
              <a:alpha val="90000"/>
            </a:schemeClr>
          </a:solidFill>
        </p:spPr>
        <p:txBody>
          <a:bodyPr/>
          <a:lstStyle/>
          <a:p>
            <a:pPr marL="0" indent="0" algn="ctr">
              <a:buNone/>
            </a:pPr>
            <a:r>
              <a:rPr lang="en-US" i="1"/>
              <a:t>Admin is the most targeted role: </a:t>
            </a:r>
          </a:p>
          <a:p>
            <a:pPr marL="0" indent="0" algn="ctr">
              <a:buNone/>
            </a:pPr>
            <a:r>
              <a:rPr lang="en-US" i="1"/>
              <a:t>keys to the kingdom</a:t>
            </a:r>
            <a:endParaRPr lang="en-US"/>
          </a:p>
        </p:txBody>
      </p:sp>
      <p:sp>
        <p:nvSpPr>
          <p:cNvPr id="7" name="Text Placeholder 4"/>
          <p:cNvSpPr txBox="1">
            <a:spLocks/>
          </p:cNvSpPr>
          <p:nvPr/>
        </p:nvSpPr>
        <p:spPr>
          <a:xfrm>
            <a:off x="275481" y="3687358"/>
            <a:ext cx="11702975" cy="3251780"/>
          </a:xfrm>
          <a:prstGeom prst="rect">
            <a:avLst/>
          </a:prstGeom>
          <a:solidFill>
            <a:schemeClr val="bg1">
              <a:alpha val="90000"/>
            </a:schemeClr>
          </a:solidFill>
          <a:ln>
            <a:solidFill>
              <a:schemeClr val="tx1">
                <a:alpha val="36000"/>
              </a:schemeClr>
            </a:solidFill>
          </a:ln>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2353" kern="1200" spc="0" baseline="0">
                <a:gradFill>
                  <a:gsLst>
                    <a:gs pos="1250">
                      <a:schemeClr val="tx2"/>
                    </a:gs>
                    <a:gs pos="100000">
                      <a:schemeClr val="tx2"/>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1961" kern="1200" spc="0" baseline="0">
                <a:gradFill>
                  <a:gsLst>
                    <a:gs pos="1250">
                      <a:schemeClr val="tx2"/>
                    </a:gs>
                    <a:gs pos="100000">
                      <a:schemeClr val="tx2"/>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1765" kern="1200" spc="0" baseline="0">
                <a:gradFill>
                  <a:gsLst>
                    <a:gs pos="1250">
                      <a:schemeClr val="tx2"/>
                    </a:gs>
                    <a:gs pos="100000">
                      <a:schemeClr val="tx2"/>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1765" kern="1200" spc="0" baseline="0">
                <a:gradFill>
                  <a:gsLst>
                    <a:gs pos="1250">
                      <a:schemeClr val="tx2"/>
                    </a:gs>
                    <a:gs pos="100000">
                      <a:schemeClr val="tx2"/>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2563">
              <a:buClr>
                <a:srgbClr val="BF2026"/>
              </a:buClr>
              <a:defRPr/>
            </a:pPr>
            <a:r>
              <a:rPr lang="en-US" sz="3599" dirty="0">
                <a:gradFill>
                  <a:gsLst>
                    <a:gs pos="1250">
                      <a:srgbClr val="353535"/>
                    </a:gs>
                    <a:gs pos="100000">
                      <a:srgbClr val="353535"/>
                    </a:gs>
                  </a:gsLst>
                  <a:lin ang="5400000" scaled="0"/>
                </a:gradFill>
                <a:latin typeface="Segoe UI Semilight"/>
              </a:rPr>
              <a:t>Constrained operator experience</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No domain admin creds</a:t>
            </a:r>
          </a:p>
          <a:p>
            <a:pPr marL="342834" indent="-342834" defTabSz="932563">
              <a:buClr>
                <a:srgbClr val="BF2026"/>
              </a:buClr>
              <a:defRPr/>
            </a:pPr>
            <a:r>
              <a:rPr lang="en-US" sz="3599" dirty="0">
                <a:gradFill>
                  <a:gsLst>
                    <a:gs pos="1250">
                      <a:srgbClr val="353535"/>
                    </a:gs>
                    <a:gs pos="100000">
                      <a:srgbClr val="353535"/>
                    </a:gs>
                  </a:gsLst>
                  <a:lin ang="5400000" scaled="0"/>
                </a:gradFill>
                <a:latin typeface="Segoe UI Semilight"/>
              </a:rPr>
              <a:t>Limited interaction points</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Admin Portal</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ARM</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Privileged Endpoint (uses PowerShell JEA) with ubiquitous </a:t>
            </a:r>
            <a:r>
              <a:rPr lang="en-US" sz="2800" dirty="0" err="1">
                <a:gradFill>
                  <a:gsLst>
                    <a:gs pos="1250">
                      <a:srgbClr val="505050"/>
                    </a:gs>
                    <a:gs pos="100000">
                      <a:srgbClr val="505050"/>
                    </a:gs>
                  </a:gsLst>
                  <a:lin ang="5400000" scaled="0"/>
                </a:gradFill>
                <a:latin typeface="Segoe UI Semilight"/>
              </a:rPr>
              <a:t>transcripting</a:t>
            </a:r>
            <a:endParaRPr lang="en-US" sz="2800" dirty="0">
              <a:gradFill>
                <a:gsLst>
                  <a:gs pos="1250">
                    <a:srgbClr val="505050"/>
                  </a:gs>
                  <a:gs pos="100000">
                    <a:srgbClr val="505050"/>
                  </a:gs>
                </a:gsLst>
                <a:lin ang="5400000" scaled="0"/>
              </a:gradFill>
              <a:latin typeface="Segoe UI Semilight"/>
            </a:endParaRPr>
          </a:p>
        </p:txBody>
      </p:sp>
    </p:spTree>
    <p:extLst>
      <p:ext uri="{BB962C8B-B14F-4D97-AF65-F5344CB8AC3E}">
        <p14:creationId xmlns:p14="http://schemas.microsoft.com/office/powerpoint/2010/main" val="41495371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Rectangle 931"/>
          <p:cNvSpPr/>
          <p:nvPr/>
        </p:nvSpPr>
        <p:spPr bwMode="auto">
          <a:xfrm>
            <a:off x="7132637" y="-160338"/>
            <a:ext cx="6294438" cy="71548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type="body" sz="quarter" idx="10"/>
          </p:nvPr>
        </p:nvSpPr>
        <p:spPr>
          <a:xfrm>
            <a:off x="274638" y="1499081"/>
            <a:ext cx="6247156" cy="4019562"/>
          </a:xfrm>
        </p:spPr>
        <p:txBody>
          <a:bodyPr/>
          <a:lstStyle/>
          <a:p>
            <a:pPr marL="342900" indent="-342900">
              <a:spcBef>
                <a:spcPct val="20000"/>
              </a:spcBef>
              <a:buFont typeface="Arial" pitchFamily="34" charset="0"/>
              <a:buChar char="•"/>
            </a:pPr>
            <a:r>
              <a:rPr lang="en-US" sz="2800" dirty="0">
                <a:solidFill>
                  <a:srgbClr val="505050"/>
                </a:solidFill>
                <a:latin typeface="+mj-lt"/>
              </a:rPr>
              <a:t>Microsoft Secure Development Lifecycle</a:t>
            </a:r>
          </a:p>
          <a:p>
            <a:pPr marL="342900" indent="-342900">
              <a:spcBef>
                <a:spcPct val="20000"/>
              </a:spcBef>
              <a:buFont typeface="Arial" pitchFamily="34" charset="0"/>
              <a:buChar char="•"/>
            </a:pPr>
            <a:r>
              <a:rPr lang="en-US" sz="2800" dirty="0">
                <a:solidFill>
                  <a:srgbClr val="505050"/>
                </a:solidFill>
                <a:latin typeface="+mj-lt"/>
              </a:rPr>
              <a:t>Threat modeling of each component</a:t>
            </a:r>
          </a:p>
          <a:p>
            <a:pPr marL="342900" indent="-342900">
              <a:spcBef>
                <a:spcPct val="20000"/>
              </a:spcBef>
              <a:buFont typeface="Arial" pitchFamily="34" charset="0"/>
              <a:buChar char="•"/>
            </a:pPr>
            <a:r>
              <a:rPr lang="en-US" sz="2800" dirty="0">
                <a:solidFill>
                  <a:srgbClr val="505050"/>
                </a:solidFill>
                <a:latin typeface="+mj-lt"/>
              </a:rPr>
              <a:t>Third-party penetration testing</a:t>
            </a:r>
          </a:p>
          <a:p>
            <a:pPr marL="342900" indent="-342900">
              <a:spcBef>
                <a:spcPct val="20000"/>
              </a:spcBef>
              <a:buFont typeface="Arial" pitchFamily="34" charset="0"/>
              <a:buChar char="•"/>
            </a:pPr>
            <a:r>
              <a:rPr lang="en-US" sz="2800" dirty="0">
                <a:solidFill>
                  <a:srgbClr val="505050"/>
                </a:solidFill>
                <a:latin typeface="+mj-lt"/>
              </a:rPr>
              <a:t>Automatic patching and update of the entire infrastructure</a:t>
            </a:r>
          </a:p>
          <a:p>
            <a:pPr marL="342900" indent="-342900">
              <a:spcBef>
                <a:spcPct val="20000"/>
              </a:spcBef>
              <a:buFont typeface="Arial" pitchFamily="34" charset="0"/>
              <a:buChar char="•"/>
            </a:pPr>
            <a:r>
              <a:rPr lang="en-US" sz="2800" dirty="0">
                <a:solidFill>
                  <a:srgbClr val="505050"/>
                </a:solidFill>
                <a:latin typeface="+mj-lt"/>
              </a:rPr>
              <a:t>Rotation of Secrets – Passwords and secrets are updated on a regular basis</a:t>
            </a:r>
          </a:p>
        </p:txBody>
      </p:sp>
      <p:grpSp>
        <p:nvGrpSpPr>
          <p:cNvPr id="933" name="Group 932"/>
          <p:cNvGrpSpPr/>
          <p:nvPr/>
        </p:nvGrpSpPr>
        <p:grpSpPr>
          <a:xfrm>
            <a:off x="7262367" y="136988"/>
            <a:ext cx="6034979" cy="6560210"/>
            <a:chOff x="6188588" y="168067"/>
            <a:chExt cx="6034979" cy="6560210"/>
          </a:xfrm>
        </p:grpSpPr>
        <p:sp>
          <p:nvSpPr>
            <p:cNvPr id="911" name="Freeform: Shape 910"/>
            <p:cNvSpPr/>
            <p:nvPr/>
          </p:nvSpPr>
          <p:spPr bwMode="auto">
            <a:xfrm>
              <a:off x="6209721" y="16806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2" name="Freeform: Shape 911"/>
            <p:cNvSpPr/>
            <p:nvPr/>
          </p:nvSpPr>
          <p:spPr bwMode="auto">
            <a:xfrm>
              <a:off x="6209721" y="54090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3" name="Freeform: Shape 912"/>
            <p:cNvSpPr/>
            <p:nvPr/>
          </p:nvSpPr>
          <p:spPr bwMode="auto">
            <a:xfrm>
              <a:off x="6188588" y="913751"/>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7" name="Freeform: Shape 916"/>
            <p:cNvSpPr/>
            <p:nvPr/>
          </p:nvSpPr>
          <p:spPr bwMode="auto">
            <a:xfrm>
              <a:off x="6209721" y="1286593"/>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8" name="Freeform: Shape 917"/>
            <p:cNvSpPr/>
            <p:nvPr/>
          </p:nvSpPr>
          <p:spPr bwMode="auto">
            <a:xfrm>
              <a:off x="6209721" y="1659435"/>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9" name="Freeform: Shape 918"/>
            <p:cNvSpPr/>
            <p:nvPr/>
          </p:nvSpPr>
          <p:spPr bwMode="auto">
            <a:xfrm>
              <a:off x="6188588" y="2032277"/>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0" name="Freeform: Shape 919"/>
            <p:cNvSpPr/>
            <p:nvPr/>
          </p:nvSpPr>
          <p:spPr bwMode="auto">
            <a:xfrm>
              <a:off x="6209721" y="240511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1" name="Freeform: Shape 920"/>
            <p:cNvSpPr/>
            <p:nvPr/>
          </p:nvSpPr>
          <p:spPr bwMode="auto">
            <a:xfrm>
              <a:off x="6209721" y="2777961"/>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2" name="Freeform: Shape 921"/>
            <p:cNvSpPr/>
            <p:nvPr/>
          </p:nvSpPr>
          <p:spPr bwMode="auto">
            <a:xfrm>
              <a:off x="6188588" y="3150803"/>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3" name="Freeform: Shape 922"/>
            <p:cNvSpPr/>
            <p:nvPr/>
          </p:nvSpPr>
          <p:spPr bwMode="auto">
            <a:xfrm>
              <a:off x="6209721" y="3523645"/>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4" name="Freeform: Shape 923"/>
            <p:cNvSpPr/>
            <p:nvPr/>
          </p:nvSpPr>
          <p:spPr bwMode="auto">
            <a:xfrm>
              <a:off x="6209721" y="389648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5" name="Freeform: Shape 924"/>
            <p:cNvSpPr/>
            <p:nvPr/>
          </p:nvSpPr>
          <p:spPr bwMode="auto">
            <a:xfrm>
              <a:off x="6188588" y="4269329"/>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6" name="Freeform: Shape 925"/>
            <p:cNvSpPr/>
            <p:nvPr/>
          </p:nvSpPr>
          <p:spPr bwMode="auto">
            <a:xfrm>
              <a:off x="6209721" y="4642171"/>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7" name="Freeform: Shape 926"/>
            <p:cNvSpPr/>
            <p:nvPr/>
          </p:nvSpPr>
          <p:spPr bwMode="auto">
            <a:xfrm>
              <a:off x="6209721" y="5015013"/>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8" name="Freeform: Shape 927"/>
            <p:cNvSpPr/>
            <p:nvPr/>
          </p:nvSpPr>
          <p:spPr bwMode="auto">
            <a:xfrm>
              <a:off x="6188588" y="5387855"/>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9" name="Freeform: Shape 928"/>
            <p:cNvSpPr/>
            <p:nvPr/>
          </p:nvSpPr>
          <p:spPr bwMode="auto">
            <a:xfrm>
              <a:off x="6209721" y="576069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30" name="Freeform: Shape 929"/>
            <p:cNvSpPr/>
            <p:nvPr/>
          </p:nvSpPr>
          <p:spPr bwMode="auto">
            <a:xfrm>
              <a:off x="6209721" y="613353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31" name="Freeform: Shape 930"/>
            <p:cNvSpPr/>
            <p:nvPr/>
          </p:nvSpPr>
          <p:spPr bwMode="auto">
            <a:xfrm>
              <a:off x="6188588" y="6506374"/>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grpSp>
      <p:pic>
        <p:nvPicPr>
          <p:cNvPr id="6" name="Picture 5" descr="Secure Cloud - Data &lt;strong&gt;Security&lt;/strong&gt; - Cyber &lt;strong&gt;Security&lt;/strong&gt; | by perspec_photo88"/>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9877" b="77778" l="5894" r="95528">
                        <a14:backgroundMark x1="25610" y1="29877" x2="25610" y2="29877"/>
                        <a14:backgroundMark x1="19309" y1="38519" x2="19309" y2="38519"/>
                        <a14:backgroundMark x1="90650" y1="45926" x2="90650" y2="45926"/>
                      </a14:backgroundRemoval>
                    </a14:imgEffect>
                  </a14:imgLayer>
                </a14:imgProps>
              </a:ext>
              <a:ext uri="{28A0092B-C50C-407E-A947-70E740481C1C}">
                <a14:useLocalDpi xmlns:a14="http://schemas.microsoft.com/office/drawing/2010/main"/>
              </a:ext>
            </a:extLst>
          </a:blip>
          <a:srcRect t="-1344" b="-15971"/>
          <a:stretch/>
        </p:blipFill>
        <p:spPr>
          <a:xfrm>
            <a:off x="7640055" y="1368418"/>
            <a:ext cx="4524148" cy="4361200"/>
          </a:xfrm>
          <a:prstGeom prst="rect">
            <a:avLst/>
          </a:prstGeom>
          <a:effectLst/>
          <a:scene3d>
            <a:camera prst="orthographicFront"/>
            <a:lightRig rig="threePt" dir="t"/>
          </a:scene3d>
          <a:sp3d prstMaterial="plastic"/>
        </p:spPr>
      </p:pic>
      <p:sp>
        <p:nvSpPr>
          <p:cNvPr id="25" name="Title 2"/>
          <p:cNvSpPr txBox="1">
            <a:spLocks/>
          </p:cNvSpPr>
          <p:nvPr/>
        </p:nvSpPr>
        <p:spPr>
          <a:xfrm>
            <a:off x="274639" y="295276"/>
            <a:ext cx="6095998" cy="152558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Security best practices	</a:t>
            </a:r>
          </a:p>
        </p:txBody>
      </p:sp>
    </p:spTree>
    <p:extLst>
      <p:ext uri="{BB962C8B-B14F-4D97-AF65-F5344CB8AC3E}">
        <p14:creationId xmlns:p14="http://schemas.microsoft.com/office/powerpoint/2010/main" val="128725714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Infrastructure Security:</a:t>
            </a:r>
            <a:br>
              <a:rPr lang="en-US" dirty="0"/>
            </a:br>
            <a:r>
              <a:rPr lang="en-US" dirty="0"/>
              <a:t>Benefits of a Closed System</a:t>
            </a:r>
          </a:p>
        </p:txBody>
      </p:sp>
    </p:spTree>
    <p:extLst>
      <p:ext uri="{BB962C8B-B14F-4D97-AF65-F5344CB8AC3E}">
        <p14:creationId xmlns:p14="http://schemas.microsoft.com/office/powerpoint/2010/main" val="236029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575378" y="1844265"/>
            <a:ext cx="5260740" cy="3757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Title 1"/>
          <p:cNvSpPr>
            <a:spLocks noGrp="1"/>
          </p:cNvSpPr>
          <p:nvPr>
            <p:ph type="title"/>
          </p:nvPr>
        </p:nvSpPr>
        <p:spPr/>
        <p:txBody>
          <a:bodyPr/>
          <a:lstStyle/>
          <a:p>
            <a:r>
              <a:rPr lang="en-US" dirty="0"/>
              <a:t>Infrastructure security in a closed system</a:t>
            </a:r>
          </a:p>
        </p:txBody>
      </p:sp>
      <p:sp>
        <p:nvSpPr>
          <p:cNvPr id="3" name="Content Placeholder 2"/>
          <p:cNvSpPr>
            <a:spLocks noGrp="1"/>
          </p:cNvSpPr>
          <p:nvPr>
            <p:ph sz="half" idx="4294967295"/>
          </p:nvPr>
        </p:nvSpPr>
        <p:spPr>
          <a:xfrm>
            <a:off x="-30163" y="1844675"/>
            <a:ext cx="5259388" cy="3757613"/>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Known deployed software and hardware</a:t>
            </a:r>
          </a:p>
          <a:p>
            <a:pPr marL="228600" lvl="1">
              <a:lnSpc>
                <a:spcPct val="100000"/>
              </a:lnSpc>
            </a:pPr>
            <a:endParaRPr lang="en-US" sz="1800" dirty="0">
              <a:latin typeface="+mj-lt"/>
            </a:endParaRPr>
          </a:p>
          <a:p>
            <a:pPr marL="228600" lvl="1" indent="0">
              <a:lnSpc>
                <a:spcPct val="100000"/>
              </a:lnSpc>
              <a:buNone/>
            </a:pPr>
            <a:r>
              <a:rPr lang="en-US" sz="1800" dirty="0">
                <a:latin typeface="+mj-lt"/>
              </a:rPr>
              <a:t>List of software components</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OS dependencies/no legacy support</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Known hardware characteristics</a:t>
            </a:r>
          </a:p>
          <a:p>
            <a:pPr marL="228600" lvl="1">
              <a:lnSpc>
                <a:spcPct val="100000"/>
              </a:lnSpc>
            </a:pPr>
            <a:endParaRPr lang="en-US" sz="1800" dirty="0">
              <a:latin typeface="+mj-lt"/>
            </a:endParaRPr>
          </a:p>
        </p:txBody>
      </p:sp>
      <p:sp>
        <p:nvSpPr>
          <p:cNvPr id="15" name="TextBox 14"/>
          <p:cNvSpPr txBox="1"/>
          <p:nvPr/>
        </p:nvSpPr>
        <p:spPr>
          <a:xfrm>
            <a:off x="6295611" y="2407015"/>
            <a:ext cx="4494332" cy="646331"/>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Application whitelisting </a:t>
            </a:r>
          </a:p>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(Device Guard -&gt; only MSFT signed)</a:t>
            </a:r>
          </a:p>
        </p:txBody>
      </p:sp>
      <p:sp>
        <p:nvSpPr>
          <p:cNvPr id="16" name="TextBox 15"/>
          <p:cNvSpPr txBox="1"/>
          <p:nvPr/>
        </p:nvSpPr>
        <p:spPr>
          <a:xfrm>
            <a:off x="6284497" y="3094643"/>
            <a:ext cx="4725822" cy="341632"/>
          </a:xfrm>
          <a:prstGeom prst="rect">
            <a:avLst/>
          </a:prstGeom>
          <a:noFill/>
        </p:spPr>
        <p:txBody>
          <a:bodyPr wrap="square" rtlCol="0" anchor="t">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Customized OS configuration</a:t>
            </a:r>
            <a:endParaRPr lang="en-US" dirty="0">
              <a:gradFill>
                <a:gsLst>
                  <a:gs pos="1250">
                    <a:schemeClr val="tx1"/>
                  </a:gs>
                  <a:gs pos="100000">
                    <a:schemeClr val="tx1"/>
                  </a:gs>
                </a:gsLst>
                <a:lin ang="5400000" scaled="0"/>
              </a:gradFill>
              <a:latin typeface="+mj-lt"/>
              <a:cs typeface="Segoe UI Light"/>
            </a:endParaRPr>
          </a:p>
        </p:txBody>
      </p:sp>
      <p:sp>
        <p:nvSpPr>
          <p:cNvPr id="14" name="TextBox 13"/>
          <p:cNvSpPr txBox="1"/>
          <p:nvPr/>
        </p:nvSpPr>
        <p:spPr>
          <a:xfrm>
            <a:off x="6295683" y="3889186"/>
            <a:ext cx="4494259" cy="341632"/>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Data at rest encryption enabled by default</a:t>
            </a:r>
          </a:p>
        </p:txBody>
      </p:sp>
      <p:sp>
        <p:nvSpPr>
          <p:cNvPr id="29"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0"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5" name="Straight Arrow Connector 4"/>
          <p:cNvCxnSpPr/>
          <p:nvPr/>
        </p:nvCxnSpPr>
        <p:spPr>
          <a:xfrm>
            <a:off x="4167516" y="34210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167516" y="40306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188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dirty="0"/>
              <a:t>Infrastructure security in a closed system (2)</a:t>
            </a:r>
          </a:p>
        </p:txBody>
      </p:sp>
      <p:sp>
        <p:nvSpPr>
          <p:cNvPr id="19" name="Content Placeholder 2"/>
          <p:cNvSpPr>
            <a:spLocks noGrp="1"/>
          </p:cNvSpPr>
          <p:nvPr>
            <p:ph sz="half" idx="4294967295"/>
          </p:nvPr>
        </p:nvSpPr>
        <p:spPr>
          <a:xfrm>
            <a:off x="-30163" y="1844675"/>
            <a:ext cx="5259388" cy="1347788"/>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Known network communication</a:t>
            </a:r>
          </a:p>
          <a:p>
            <a:pPr marL="228600" lvl="1">
              <a:lnSpc>
                <a:spcPct val="100000"/>
              </a:lnSpc>
            </a:pPr>
            <a:endParaRPr lang="en-US" sz="1800" dirty="0">
              <a:latin typeface="+mj-lt"/>
            </a:endParaRPr>
          </a:p>
          <a:p>
            <a:pPr marL="228600" lvl="1" indent="0">
              <a:lnSpc>
                <a:spcPct val="100000"/>
              </a:lnSpc>
              <a:buNone/>
            </a:pPr>
            <a:r>
              <a:rPr lang="en-US" sz="1800" dirty="0">
                <a:latin typeface="+mj-lt"/>
              </a:rPr>
              <a:t>Hosts, VMs, IPs, Ports</a:t>
            </a:r>
            <a:r>
              <a:rPr lang="en-US" sz="1800">
                <a:latin typeface="+mj-lt"/>
              </a:rPr>
              <a:t>, Protocols </a:t>
            </a:r>
            <a:endParaRPr lang="en-US" sz="1800" dirty="0">
              <a:latin typeface="+mj-lt"/>
            </a:endParaRPr>
          </a:p>
        </p:txBody>
      </p:sp>
      <p:sp>
        <p:nvSpPr>
          <p:cNvPr id="26" name="TextBox 25"/>
          <p:cNvSpPr txBox="1"/>
          <p:nvPr/>
        </p:nvSpPr>
        <p:spPr>
          <a:xfrm>
            <a:off x="6295611" y="2407017"/>
            <a:ext cx="4494332" cy="590931"/>
          </a:xfrm>
          <a:prstGeom prst="rect">
            <a:avLst/>
          </a:prstGeom>
          <a:noFill/>
        </p:spPr>
        <p:txBody>
          <a:bodyPr wrap="square" lIns="91440" tIns="45720" rIns="91440" bIns="45720" rtlCol="0" anchor="t">
            <a:spAutoFit/>
          </a:bodyPr>
          <a:lstStyle/>
          <a:p>
            <a:pPr marL="228600" lvl="1">
              <a:lnSpc>
                <a:spcPct val="90000"/>
              </a:lnSpc>
              <a:spcBef>
                <a:spcPct val="20000"/>
              </a:spcBef>
              <a:buSzPct val="90000"/>
              <a:defRPr/>
            </a:pPr>
            <a:r>
              <a:rPr lang="en-US" dirty="0">
                <a:gradFill>
                  <a:gsLst>
                    <a:gs pos="1250">
                      <a:schemeClr val="tx1"/>
                    </a:gs>
                    <a:gs pos="100000">
                      <a:schemeClr val="tx1"/>
                    </a:gs>
                  </a:gsLst>
                  <a:lin ang="5400000" scaled="0"/>
                </a:gradFill>
                <a:latin typeface="+mj-lt"/>
              </a:rPr>
              <a:t>Network whitelisting (ACLs at multiple layers) and at-rest encryption</a:t>
            </a:r>
          </a:p>
        </p:txBody>
      </p:sp>
      <p:sp>
        <p:nvSpPr>
          <p:cNvPr id="30"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1"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9" name="Straight Arrow Connector 8"/>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05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 calcmode="lin" valueType="num">
                                      <p:cBhvr additive="base">
                                        <p:cTn id="13"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dirty="0"/>
              <a:t>Infrastructure security in a closed system (3)</a:t>
            </a:r>
          </a:p>
        </p:txBody>
      </p:sp>
      <p:sp>
        <p:nvSpPr>
          <p:cNvPr id="19" name="Content Placeholder 2"/>
          <p:cNvSpPr>
            <a:spLocks noGrp="1"/>
          </p:cNvSpPr>
          <p:nvPr>
            <p:ph sz="half" idx="4294967295"/>
          </p:nvPr>
        </p:nvSpPr>
        <p:spPr>
          <a:xfrm>
            <a:off x="-30163" y="1844675"/>
            <a:ext cx="5259388" cy="2262188"/>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Predefined Admin experience</a:t>
            </a:r>
          </a:p>
          <a:p>
            <a:pPr marL="228600" lvl="1">
              <a:lnSpc>
                <a:spcPct val="100000"/>
              </a:lnSpc>
            </a:pPr>
            <a:endParaRPr lang="en-US" sz="1800" dirty="0">
              <a:latin typeface="+mj-lt"/>
            </a:endParaRPr>
          </a:p>
          <a:p>
            <a:pPr marL="228600" lvl="1" indent="0">
              <a:lnSpc>
                <a:spcPct val="100000"/>
              </a:lnSpc>
              <a:buNone/>
            </a:pPr>
            <a:r>
              <a:rPr lang="en-US" sz="1800" dirty="0">
                <a:latin typeface="+mj-lt"/>
              </a:rPr>
              <a:t>Admin roles (e.g. storage, network)</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Admin access</a:t>
            </a:r>
          </a:p>
        </p:txBody>
      </p:sp>
      <p:sp>
        <p:nvSpPr>
          <p:cNvPr id="23" name="TextBox 22"/>
          <p:cNvSpPr txBox="1"/>
          <p:nvPr/>
        </p:nvSpPr>
        <p:spPr>
          <a:xfrm>
            <a:off x="6295611" y="2407015"/>
            <a:ext cx="4494332" cy="646331"/>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No unconstrained admin</a:t>
            </a:r>
          </a:p>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Just Enough Administration (JEA)</a:t>
            </a:r>
          </a:p>
        </p:txBody>
      </p:sp>
      <p:sp>
        <p:nvSpPr>
          <p:cNvPr id="26" name="TextBox 25"/>
          <p:cNvSpPr txBox="1"/>
          <p:nvPr/>
        </p:nvSpPr>
        <p:spPr>
          <a:xfrm>
            <a:off x="6284497" y="3094643"/>
            <a:ext cx="4725822" cy="590931"/>
          </a:xfrm>
          <a:prstGeom prst="rect">
            <a:avLst/>
          </a:prstGeom>
          <a:noFill/>
        </p:spPr>
        <p:txBody>
          <a:bodyPr wrap="square" rtlCol="0" anchor="t">
            <a:spAutoFit/>
          </a:bodyPr>
          <a:lstStyle/>
          <a:p>
            <a:pPr marL="228600" lvl="1">
              <a:lnSpc>
                <a:spcPct val="90000"/>
              </a:lnSpc>
              <a:spcBef>
                <a:spcPct val="20000"/>
              </a:spcBef>
              <a:buSzPct val="90000"/>
              <a:defRPr/>
            </a:pPr>
            <a:r>
              <a:rPr lang="en-US" dirty="0">
                <a:gradFill>
                  <a:gsLst>
                    <a:gs pos="1250">
                      <a:schemeClr val="tx1"/>
                    </a:gs>
                    <a:gs pos="100000">
                      <a:schemeClr val="tx1"/>
                    </a:gs>
                  </a:gsLst>
                  <a:lin ang="5400000" scaled="0"/>
                </a:gradFill>
                <a:latin typeface="+mj-lt"/>
              </a:rPr>
              <a:t>Just in Time Administration (JIT)</a:t>
            </a:r>
            <a:r>
              <a:rPr lang="en-US" dirty="0">
                <a:gradFill>
                  <a:gsLst>
                    <a:gs pos="1250">
                      <a:schemeClr val="tx1"/>
                    </a:gs>
                    <a:gs pos="100000">
                      <a:schemeClr val="tx1"/>
                    </a:gs>
                  </a:gsLst>
                  <a:lin ang="5400000" scaled="0"/>
                </a:gradFill>
                <a:latin typeface="+mj-lt"/>
                <a:cs typeface="Segoe UI Light"/>
              </a:rPr>
              <a:t> for Privileged Endpoint  (for </a:t>
            </a:r>
            <a:r>
              <a:rPr lang="en-US">
                <a:gradFill>
                  <a:gsLst>
                    <a:gs pos="1250">
                      <a:schemeClr val="tx1"/>
                    </a:gs>
                    <a:gs pos="100000">
                      <a:schemeClr val="tx1"/>
                    </a:gs>
                  </a:gsLst>
                  <a:lin ang="5400000" scaled="0"/>
                </a:gradFill>
                <a:latin typeface="+mj-lt"/>
                <a:cs typeface="Segoe UI Light"/>
              </a:rPr>
              <a:t>support scenarios)</a:t>
            </a:r>
            <a:endParaRPr lang="en-US" dirty="0">
              <a:gradFill>
                <a:gsLst>
                  <a:gs pos="1250">
                    <a:schemeClr val="tx1"/>
                  </a:gs>
                  <a:gs pos="100000">
                    <a:schemeClr val="tx1"/>
                  </a:gs>
                </a:gsLst>
                <a:lin ang="5400000" scaled="0"/>
              </a:gradFill>
              <a:latin typeface="+mj-lt"/>
            </a:endParaRPr>
          </a:p>
        </p:txBody>
      </p:sp>
      <p:sp>
        <p:nvSpPr>
          <p:cNvPr id="31"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4"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13" name="Straight Arrow Connector 12"/>
          <p:cNvCxnSpPr/>
          <p:nvPr/>
        </p:nvCxnSpPr>
        <p:spPr>
          <a:xfrm>
            <a:off x="4167516" y="34210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831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 calcmode="lin" valueType="num">
                                      <p:cBhvr additive="base">
                                        <p:cTn id="13"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xEl>
                                              <p:pRg st="4" end="4"/>
                                            </p:txEl>
                                          </p:spTgt>
                                        </p:tgtEl>
                                        <p:attrNameLst>
                                          <p:attrName>style.visibility</p:attrName>
                                        </p:attrNameLst>
                                      </p:cBhvr>
                                      <p:to>
                                        <p:strVal val="visible"/>
                                      </p:to>
                                    </p:set>
                                    <p:anim calcmode="lin" valueType="num">
                                      <p:cBhvr additive="base">
                                        <p:cTn id="29"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3"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p:txBody>
          <a:bodyPr/>
          <a:lstStyle/>
          <a:p>
            <a:r>
              <a:rPr lang="en-US" dirty="0"/>
              <a:t>Infrastructure security in a closed system (4)</a:t>
            </a:r>
          </a:p>
        </p:txBody>
      </p:sp>
      <p:sp>
        <p:nvSpPr>
          <p:cNvPr id="26" name="Content Placeholder 2"/>
          <p:cNvSpPr>
            <a:spLocks noGrp="1"/>
          </p:cNvSpPr>
          <p:nvPr>
            <p:ph sz="half" idx="4294967295"/>
          </p:nvPr>
        </p:nvSpPr>
        <p:spPr>
          <a:xfrm>
            <a:off x="-30163" y="1844675"/>
            <a:ext cx="5835650" cy="2379663"/>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Known system behavior</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Known correct behaviors</a:t>
            </a:r>
          </a:p>
          <a:p>
            <a:pPr marL="228600" lvl="1" indent="0">
              <a:lnSpc>
                <a:spcPct val="100000"/>
              </a:lnSpc>
              <a:buNone/>
            </a:pPr>
            <a:r>
              <a:rPr lang="en-US" sz="1800" dirty="0">
                <a:latin typeface="+mj-lt"/>
              </a:rPr>
              <a:t>Known potentially suspected behaviors</a:t>
            </a:r>
          </a:p>
          <a:p>
            <a:pPr marL="228600" lvl="1" indent="0">
              <a:lnSpc>
                <a:spcPct val="100000"/>
              </a:lnSpc>
              <a:buNone/>
            </a:pPr>
            <a:r>
              <a:rPr lang="en-US" sz="1800" dirty="0">
                <a:latin typeface="+mj-lt"/>
              </a:rPr>
              <a:t>Known “who accesses what”</a:t>
            </a:r>
          </a:p>
        </p:txBody>
      </p:sp>
      <p:sp>
        <p:nvSpPr>
          <p:cNvPr id="31" name="TextBox 30"/>
          <p:cNvSpPr txBox="1"/>
          <p:nvPr/>
        </p:nvSpPr>
        <p:spPr>
          <a:xfrm>
            <a:off x="6295611" y="2407015"/>
            <a:ext cx="4494332" cy="646331"/>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Aggregated events and auditing</a:t>
            </a:r>
          </a:p>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Customized AV configurations</a:t>
            </a:r>
          </a:p>
        </p:txBody>
      </p:sp>
      <p:sp>
        <p:nvSpPr>
          <p:cNvPr id="37"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8"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9" name="Straight Arrow Connector 8"/>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7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anim calcmode="lin" valueType="num">
                                      <p:cBhvr additive="base">
                                        <p:cTn id="13"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anim calcmode="lin" valueType="num">
                                      <p:cBhvr additive="base">
                                        <p:cTn id="19" dur="500" fill="hold"/>
                                        <p:tgtEl>
                                          <p:spTgt spid="2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xEl>
                                              <p:pRg st="4" end="4"/>
                                            </p:txEl>
                                          </p:spTgt>
                                        </p:tgtEl>
                                        <p:attrNameLst>
                                          <p:attrName>style.visibility</p:attrName>
                                        </p:attrNameLst>
                                      </p:cBhvr>
                                      <p:to>
                                        <p:strVal val="visible"/>
                                      </p:to>
                                    </p:set>
                                    <p:anim calcmode="lin" valueType="num">
                                      <p:cBhvr additive="base">
                                        <p:cTn id="25" dur="500" fill="hold"/>
                                        <p:tgtEl>
                                          <p:spTgt spid="2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6747361" cy="1661993"/>
          </a:xfrm>
        </p:spPr>
        <p:txBody>
          <a:bodyPr/>
          <a:lstStyle/>
          <a:p>
            <a:r>
              <a:rPr lang="en-US" sz="2400" dirty="0">
                <a:solidFill>
                  <a:srgbClr val="0078D7"/>
                </a:solidFill>
              </a:rPr>
              <a:t>Infrastructure security</a:t>
            </a:r>
          </a:p>
          <a:p>
            <a:r>
              <a:rPr lang="en-US" sz="2400" dirty="0">
                <a:solidFill>
                  <a:srgbClr val="0078D7"/>
                </a:solidFill>
              </a:rPr>
              <a:t>Azure Stack Hub compliance</a:t>
            </a:r>
          </a:p>
          <a:p>
            <a:pPr lvl="1"/>
            <a:br>
              <a:rPr lang="en-US" sz="2400" dirty="0">
                <a:solidFill>
                  <a:srgbClr val="0078D7"/>
                </a:solidFill>
                <a:latin typeface="+mj-lt"/>
              </a:rPr>
            </a:br>
            <a:endParaRPr lang="en-US" sz="2400" dirty="0">
              <a:solidFill>
                <a:srgbClr val="0078D7"/>
              </a:solidFill>
              <a:latin typeface="+mj-lt"/>
            </a:endParaRPr>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49" name="Title 16"/>
          <p:cNvSpPr>
            <a:spLocks noGrp="1"/>
          </p:cNvSpPr>
          <p:nvPr>
            <p:ph type="title"/>
          </p:nvPr>
        </p:nvSpPr>
        <p:spPr>
          <a:xfrm>
            <a:off x="274639" y="295274"/>
            <a:ext cx="11889564" cy="917575"/>
          </a:xfrm>
        </p:spPr>
        <p:txBody>
          <a:bodyPr/>
          <a:lstStyle/>
          <a:p>
            <a:r>
              <a:rPr lang="en-US" dirty="0">
                <a:solidFill>
                  <a:srgbClr val="505050"/>
                </a:solidFill>
              </a:rPr>
              <a:t>Agenda</a:t>
            </a:r>
          </a:p>
        </p:txBody>
      </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sz="7200" dirty="0"/>
              <a:t>Azure Stack Hub Compliance</a:t>
            </a:r>
          </a:p>
        </p:txBody>
      </p:sp>
    </p:spTree>
    <p:extLst>
      <p:ext uri="{BB962C8B-B14F-4D97-AF65-F5344CB8AC3E}">
        <p14:creationId xmlns:p14="http://schemas.microsoft.com/office/powerpoint/2010/main" val="372237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3526" y="1212849"/>
            <a:ext cx="11887200" cy="4533549"/>
          </a:xfrm>
        </p:spPr>
        <p:txBody>
          <a:bodyPr/>
          <a:lstStyle/>
          <a:p>
            <a:pPr marL="0" indent="0">
              <a:buNone/>
            </a:pPr>
            <a:r>
              <a:rPr lang="en-US" sz="2800" dirty="0">
                <a:solidFill>
                  <a:srgbClr val="0078D7"/>
                </a:solidFill>
              </a:rPr>
              <a:t>Formal assessment of Azure Stack Hub infrastructure by 3PAO</a:t>
            </a:r>
          </a:p>
          <a:p>
            <a:pPr marL="0" indent="0">
              <a:buNone/>
            </a:pPr>
            <a:endParaRPr lang="en-US" sz="2800" dirty="0">
              <a:solidFill>
                <a:srgbClr val="0078D7"/>
              </a:solidFill>
            </a:endParaRPr>
          </a:p>
          <a:p>
            <a:pPr marL="0" indent="0">
              <a:buNone/>
            </a:pPr>
            <a:r>
              <a:rPr lang="en-US" sz="2800" dirty="0">
                <a:solidFill>
                  <a:srgbClr val="0078D7"/>
                </a:solidFill>
              </a:rPr>
              <a:t>Precompiled documentation for applicable controls for the following areas:</a:t>
            </a:r>
          </a:p>
          <a:p>
            <a:pPr marL="0" indent="0">
              <a:buNone/>
            </a:pPr>
            <a:endParaRPr lang="en-US" sz="2800" dirty="0">
              <a:solidFill>
                <a:srgbClr val="0078D7"/>
              </a:solidFill>
            </a:endParaRPr>
          </a:p>
          <a:p>
            <a:pPr marL="0" indent="0">
              <a:buNone/>
            </a:pPr>
            <a:endParaRPr lang="en-US" sz="600" dirty="0">
              <a:gradFill>
                <a:gsLst>
                  <a:gs pos="1250">
                    <a:schemeClr val="tx1"/>
                  </a:gs>
                  <a:gs pos="100000">
                    <a:schemeClr val="tx1"/>
                  </a:gs>
                </a:gsLst>
                <a:lin ang="5400000" scaled="0"/>
              </a:gradFill>
            </a:endParaRPr>
          </a:p>
          <a:p>
            <a:pPr marL="1028700" lvl="2" indent="-396875">
              <a:spcBef>
                <a:spcPts val="1200"/>
              </a:spcBef>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Technology</a:t>
            </a:r>
          </a:p>
          <a:p>
            <a:pPr marL="1028700" lvl="4" indent="-396875">
              <a:buClr>
                <a:srgbClr val="00B050"/>
              </a:buClr>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   </a:t>
            </a:r>
            <a:r>
              <a:rPr lang="en-US" sz="2800" b="1" dirty="0">
                <a:solidFill>
                  <a:srgbClr val="505050"/>
                </a:solidFill>
                <a:latin typeface="Segoe UI Light" panose="020B0502040204020203" pitchFamily="34" charset="0"/>
                <a:cs typeface="Segoe UI Light" panose="020B0502040204020203" pitchFamily="34" charset="0"/>
              </a:rPr>
              <a:t>Infrastructure</a:t>
            </a:r>
          </a:p>
          <a:p>
            <a:pPr marL="1028700" lvl="4" indent="-396875">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   </a:t>
            </a:r>
            <a:r>
              <a:rPr lang="en-US" sz="2800" b="1" dirty="0">
                <a:solidFill>
                  <a:srgbClr val="505050"/>
                </a:solidFill>
                <a:latin typeface="Segoe UI Light" panose="020B0502040204020203" pitchFamily="34" charset="0"/>
                <a:cs typeface="Segoe UI Light" panose="020B0502040204020203" pitchFamily="34" charset="0"/>
              </a:rPr>
              <a:t>Tenant Applications</a:t>
            </a:r>
          </a:p>
          <a:p>
            <a:pPr marL="1028700" lvl="2" indent="-396875">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People</a:t>
            </a:r>
          </a:p>
          <a:p>
            <a:pPr marL="1028700" lvl="2" indent="-396875">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Process</a:t>
            </a: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l="15482" t="30413" r="15609" b="28067"/>
          <a:stretch/>
        </p:blipFill>
        <p:spPr>
          <a:xfrm>
            <a:off x="6446837" y="3695433"/>
            <a:ext cx="1297074" cy="570826"/>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4944" y="3479338"/>
            <a:ext cx="879073" cy="87907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31200" y="3538593"/>
            <a:ext cx="1668882" cy="884507"/>
          </a:xfrm>
          <a:prstGeom prst="rect">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110097" y="4762691"/>
            <a:ext cx="1554383" cy="813293"/>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18637" y="4707647"/>
            <a:ext cx="843671" cy="843671"/>
          </a:xfrm>
          <a:prstGeom prst="rect">
            <a:avLst/>
          </a:prstGeom>
        </p:spPr>
      </p:pic>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481" y="3845836"/>
            <a:ext cx="320211" cy="307777"/>
          </a:xfrm>
          <a:prstGeom prst="rect">
            <a:avLst/>
          </a:prstGeom>
          <a:ln>
            <a:solidFill>
              <a:srgbClr val="00B050"/>
            </a:solidFill>
          </a:ln>
        </p:spPr>
      </p:pic>
      <p:sp>
        <p:nvSpPr>
          <p:cNvPr id="8" name="Rectangle 7"/>
          <p:cNvSpPr/>
          <p:nvPr/>
        </p:nvSpPr>
        <p:spPr>
          <a:xfrm>
            <a:off x="757481" y="4316085"/>
            <a:ext cx="317941" cy="307777"/>
          </a:xfrm>
          <a:prstGeom prst="rect">
            <a:avLst/>
          </a:prstGeom>
          <a:ln>
            <a:solidFill>
              <a:srgbClr val="C00000"/>
            </a:solidFill>
          </a:ln>
        </p:spPr>
        <p:txBody>
          <a:bodyPr wrap="square" anchor="ctr">
            <a:spAutoFit/>
          </a:bodyPr>
          <a:lstStyle/>
          <a:p>
            <a:pPr algn="ctr"/>
            <a:r>
              <a:rPr lang="en-US" sz="1400" b="1" dirty="0">
                <a:solidFill>
                  <a:srgbClr val="C00000"/>
                </a:solidFill>
                <a:latin typeface="Arial Black" panose="020B0A04020102020204" pitchFamily="34" charset="0"/>
                <a:cs typeface="Segoe UI" panose="020B0502040204020203" pitchFamily="34" charset="0"/>
              </a:rPr>
              <a:t>X</a:t>
            </a:r>
            <a:endParaRPr lang="en-US" sz="1400" dirty="0">
              <a:solidFill>
                <a:srgbClr val="C00000"/>
              </a:solidFill>
              <a:latin typeface="Arial Black" panose="020B0A04020102020204" pitchFamily="34" charset="0"/>
            </a:endParaRPr>
          </a:p>
        </p:txBody>
      </p:sp>
      <p:sp>
        <p:nvSpPr>
          <p:cNvPr id="15" name="Rectangle 14"/>
          <p:cNvSpPr/>
          <p:nvPr/>
        </p:nvSpPr>
        <p:spPr>
          <a:xfrm>
            <a:off x="503237" y="4766288"/>
            <a:ext cx="317941" cy="307777"/>
          </a:xfrm>
          <a:prstGeom prst="rect">
            <a:avLst/>
          </a:prstGeom>
          <a:ln>
            <a:solidFill>
              <a:srgbClr val="C00000"/>
            </a:solidFill>
          </a:ln>
        </p:spPr>
        <p:txBody>
          <a:bodyPr wrap="square" anchor="ctr">
            <a:spAutoFit/>
          </a:bodyPr>
          <a:lstStyle/>
          <a:p>
            <a:pPr algn="ctr"/>
            <a:r>
              <a:rPr lang="en-US" sz="1400" b="1" dirty="0">
                <a:solidFill>
                  <a:srgbClr val="C00000"/>
                </a:solidFill>
                <a:latin typeface="Arial Black" panose="020B0A04020102020204" pitchFamily="34" charset="0"/>
                <a:cs typeface="Segoe UI" panose="020B0502040204020203" pitchFamily="34" charset="0"/>
              </a:rPr>
              <a:t>X</a:t>
            </a:r>
            <a:endParaRPr lang="en-US" sz="1400" dirty="0">
              <a:solidFill>
                <a:srgbClr val="C00000"/>
              </a:solidFill>
              <a:latin typeface="Arial Black" panose="020B0A04020102020204" pitchFamily="34" charset="0"/>
            </a:endParaRPr>
          </a:p>
        </p:txBody>
      </p:sp>
      <p:sp>
        <p:nvSpPr>
          <p:cNvPr id="16" name="Rectangle 15"/>
          <p:cNvSpPr/>
          <p:nvPr/>
        </p:nvSpPr>
        <p:spPr>
          <a:xfrm>
            <a:off x="503237" y="5243541"/>
            <a:ext cx="317941" cy="307777"/>
          </a:xfrm>
          <a:prstGeom prst="rect">
            <a:avLst/>
          </a:prstGeom>
          <a:ln>
            <a:solidFill>
              <a:srgbClr val="C00000"/>
            </a:solidFill>
          </a:ln>
        </p:spPr>
        <p:txBody>
          <a:bodyPr wrap="square" anchor="ctr">
            <a:spAutoFit/>
          </a:bodyPr>
          <a:lstStyle/>
          <a:p>
            <a:pPr algn="ctr"/>
            <a:r>
              <a:rPr lang="en-US" sz="1400" b="1" dirty="0">
                <a:solidFill>
                  <a:srgbClr val="C00000"/>
                </a:solidFill>
                <a:latin typeface="Arial Black" panose="020B0A04020102020204" pitchFamily="34" charset="0"/>
                <a:cs typeface="Segoe UI" panose="020B0502040204020203" pitchFamily="34" charset="0"/>
              </a:rPr>
              <a:t>X</a:t>
            </a:r>
            <a:endParaRPr lang="en-US" sz="1400" dirty="0">
              <a:solidFill>
                <a:srgbClr val="C00000"/>
              </a:solidFill>
              <a:latin typeface="Arial Black" panose="020B0A04020102020204" pitchFamily="34" charset="0"/>
            </a:endParaRPr>
          </a:p>
        </p:txBody>
      </p:sp>
      <p:grpSp>
        <p:nvGrpSpPr>
          <p:cNvPr id="20" name="Group 19"/>
          <p:cNvGrpSpPr/>
          <p:nvPr/>
        </p:nvGrpSpPr>
        <p:grpSpPr>
          <a:xfrm>
            <a:off x="503237" y="3371701"/>
            <a:ext cx="317941" cy="323732"/>
            <a:chOff x="327708" y="2582862"/>
            <a:chExt cx="423179" cy="430887"/>
          </a:xfrm>
        </p:grpSpPr>
        <p:sp>
          <p:nvSpPr>
            <p:cNvPr id="17" name="Rectangle 16"/>
            <p:cNvSpPr/>
            <p:nvPr/>
          </p:nvSpPr>
          <p:spPr>
            <a:xfrm>
              <a:off x="327708" y="2582862"/>
              <a:ext cx="423179" cy="430887"/>
            </a:xfrm>
            <a:prstGeom prst="rect">
              <a:avLst/>
            </a:prstGeom>
            <a:ln>
              <a:solidFill>
                <a:srgbClr val="FFC000"/>
              </a:solidFill>
            </a:ln>
          </p:spPr>
          <p:txBody>
            <a:bodyPr wrap="square">
              <a:spAutoFit/>
            </a:bodyPr>
            <a:lstStyle/>
            <a:p>
              <a:pPr marL="342900" indent="-342900" algn="ctr">
                <a:buFont typeface="Arial" panose="020B0604020202020204" pitchFamily="34" charset="0"/>
                <a:buChar char="•"/>
              </a:pPr>
              <a:endParaRPr lang="en-US" sz="2200" dirty="0">
                <a:solidFill>
                  <a:srgbClr val="C00000"/>
                </a:solidFill>
                <a:latin typeface="Arial Black" panose="020B0A04020102020204" pitchFamily="34" charset="0"/>
              </a:endParaRPr>
            </a:p>
          </p:txBody>
        </p:sp>
        <p:sp>
          <p:nvSpPr>
            <p:cNvPr id="19" name="Flowchart: Connector 18"/>
            <p:cNvSpPr>
              <a:spLocks noChangeAspect="1"/>
            </p:cNvSpPr>
            <p:nvPr/>
          </p:nvSpPr>
          <p:spPr bwMode="auto">
            <a:xfrm>
              <a:off x="424997" y="2684005"/>
              <a:ext cx="228600" cy="228600"/>
            </a:xfrm>
            <a:prstGeom prst="flowChartConnector">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Pre-validation for compliance standards</a:t>
            </a:r>
          </a:p>
        </p:txBody>
      </p:sp>
      <p:sp>
        <p:nvSpPr>
          <p:cNvPr id="21" name="Rectangle 20">
            <a:extLst>
              <a:ext uri="{FF2B5EF4-FFF2-40B4-BE49-F238E27FC236}">
                <a16:creationId xmlns:a16="http://schemas.microsoft.com/office/drawing/2014/main" id="{3391E55F-2C20-40D7-BFBA-28E8EA18D14A}"/>
              </a:ext>
            </a:extLst>
          </p:cNvPr>
          <p:cNvSpPr/>
          <p:nvPr/>
        </p:nvSpPr>
        <p:spPr bwMode="auto">
          <a:xfrm>
            <a:off x="5989637" y="3075058"/>
            <a:ext cx="5334000" cy="2860604"/>
          </a:xfrm>
          <a:prstGeom prst="rect">
            <a:avLst/>
          </a:prstGeom>
          <a:noFill/>
          <a:ln w="38100">
            <a:solidFill>
              <a:srgbClr val="FFB900"/>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A0BBC0BA-6646-48B8-82BE-ED3B94819E9B}"/>
              </a:ext>
            </a:extLst>
          </p:cNvPr>
          <p:cNvSpPr/>
          <p:nvPr/>
        </p:nvSpPr>
        <p:spPr>
          <a:xfrm>
            <a:off x="5989637" y="6103460"/>
            <a:ext cx="5334000" cy="338554"/>
          </a:xfrm>
          <a:prstGeom prst="rect">
            <a:avLst/>
          </a:prstGeom>
        </p:spPr>
        <p:txBody>
          <a:bodyPr wrap="square">
            <a:spAutoFit/>
          </a:bodyPr>
          <a:lstStyle/>
          <a:p>
            <a:pPr algn="ctr"/>
            <a:r>
              <a:rPr lang="en-US" sz="1600" dirty="0">
                <a:solidFill>
                  <a:srgbClr val="0078D7"/>
                </a:solidFill>
              </a:rPr>
              <a:t>Assessment supports obtaining required certifications</a:t>
            </a:r>
            <a:endParaRPr lang="en-US" sz="1600" dirty="0"/>
          </a:p>
        </p:txBody>
      </p:sp>
    </p:spTree>
    <p:extLst>
      <p:ext uri="{BB962C8B-B14F-4D97-AF65-F5344CB8AC3E}">
        <p14:creationId xmlns:p14="http://schemas.microsoft.com/office/powerpoint/2010/main" val="36847199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a:t>Documentation for Compliance Standards</a:t>
            </a:r>
          </a:p>
        </p:txBody>
      </p:sp>
      <p:sp>
        <p:nvSpPr>
          <p:cNvPr id="5" name="Text Placeholder 4"/>
          <p:cNvSpPr>
            <a:spLocks noGrp="1"/>
          </p:cNvSpPr>
          <p:nvPr>
            <p:ph type="body" sz="quarter" idx="10"/>
          </p:nvPr>
        </p:nvSpPr>
        <p:spPr>
          <a:xfrm>
            <a:off x="596711" y="1464073"/>
            <a:ext cx="11237870" cy="1776630"/>
          </a:xfrm>
        </p:spPr>
        <p:txBody>
          <a:bodyPr/>
          <a:lstStyle/>
          <a:p>
            <a:r>
              <a:rPr lang="en-US" sz="3264">
                <a:latin typeface="+mn-lt"/>
              </a:rPr>
              <a:t>Assessed, not certified</a:t>
            </a:r>
          </a:p>
          <a:p>
            <a:r>
              <a:rPr lang="en-US" sz="3264">
                <a:latin typeface="+mn-lt"/>
              </a:rPr>
              <a:t>Download from </a:t>
            </a:r>
            <a:r>
              <a:rPr lang="en-US" sz="3264">
                <a:latin typeface="+mn-lt"/>
                <a:hlinkClick r:id="rId3"/>
              </a:rPr>
              <a:t>https://aka.ms/AzureStackCompliance</a:t>
            </a:r>
            <a:endParaRPr lang="en-US" sz="3264">
              <a:latin typeface="+mn-lt"/>
            </a:endParaRPr>
          </a:p>
          <a:p>
            <a:endParaRPr lang="en-US" sz="3264">
              <a:latin typeface="+mn-lt"/>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8713" y="3209873"/>
            <a:ext cx="2255455" cy="973085"/>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82554" y="3256498"/>
            <a:ext cx="2265180" cy="987784"/>
          </a:xfrm>
          <a:prstGeom prst="rect">
            <a:avLst/>
          </a:prstGeom>
          <a:solidFill>
            <a:schemeClr val="bg1"/>
          </a:solidFill>
          <a:ln>
            <a:noFill/>
          </a:ln>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72593" y="3255085"/>
            <a:ext cx="1931242" cy="99061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02305" y="4382935"/>
            <a:ext cx="1508996" cy="1479333"/>
          </a:xfrm>
          <a:prstGeom prst="rect">
            <a:avLst/>
          </a:prstGeom>
        </p:spPr>
      </p:pic>
      <p:cxnSp>
        <p:nvCxnSpPr>
          <p:cNvPr id="8" name="Straight Arrow Connector 7">
            <a:extLst>
              <a:ext uri="{FF2B5EF4-FFF2-40B4-BE49-F238E27FC236}">
                <a16:creationId xmlns:a16="http://schemas.microsoft.com/office/drawing/2014/main" id="{2814917D-030C-40A9-B24C-F42681F8BCC4}"/>
              </a:ext>
            </a:extLst>
          </p:cNvPr>
          <p:cNvCxnSpPr>
            <a:cxnSpLocks/>
          </p:cNvCxnSpPr>
          <p:nvPr/>
        </p:nvCxnSpPr>
        <p:spPr>
          <a:xfrm>
            <a:off x="7000013" y="3696415"/>
            <a:ext cx="1550594" cy="0"/>
          </a:xfrm>
          <a:prstGeom prst="straightConnector1">
            <a:avLst/>
          </a:prstGeom>
          <a:ln w="762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696EC5-611C-4B8F-9F55-C01DE0949BC7}"/>
              </a:ext>
            </a:extLst>
          </p:cNvPr>
          <p:cNvCxnSpPr>
            <a:cxnSpLocks/>
          </p:cNvCxnSpPr>
          <p:nvPr/>
        </p:nvCxnSpPr>
        <p:spPr>
          <a:xfrm>
            <a:off x="5516836" y="4382935"/>
            <a:ext cx="486902" cy="1617002"/>
          </a:xfrm>
          <a:prstGeom prst="straightConnector1">
            <a:avLst/>
          </a:prstGeom>
          <a:ln w="762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F6665B-8F2C-4799-A509-B1C0C48CAFEE}"/>
              </a:ext>
            </a:extLst>
          </p:cNvPr>
          <p:cNvCxnSpPr>
            <a:cxnSpLocks/>
          </p:cNvCxnSpPr>
          <p:nvPr/>
        </p:nvCxnSpPr>
        <p:spPr>
          <a:xfrm>
            <a:off x="7000013" y="4521425"/>
            <a:ext cx="1550594" cy="373572"/>
          </a:xfrm>
          <a:prstGeom prst="straightConnector1">
            <a:avLst/>
          </a:prstGeom>
          <a:ln w="76200">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2EA6F0-20BE-4986-BAF7-28A5952603A3}"/>
              </a:ext>
            </a:extLst>
          </p:cNvPr>
          <p:cNvPicPr>
            <a:picLocks noChangeAspect="1"/>
          </p:cNvPicPr>
          <p:nvPr/>
        </p:nvPicPr>
        <p:blipFill>
          <a:blip r:embed="rId8"/>
          <a:stretch>
            <a:fillRect/>
          </a:stretch>
        </p:blipFill>
        <p:spPr>
          <a:xfrm>
            <a:off x="4372593" y="5999938"/>
            <a:ext cx="2938508" cy="767278"/>
          </a:xfrm>
          <a:prstGeom prst="rect">
            <a:avLst/>
          </a:prstGeom>
        </p:spPr>
      </p:pic>
    </p:spTree>
    <p:extLst>
      <p:ext uri="{BB962C8B-B14F-4D97-AF65-F5344CB8AC3E}">
        <p14:creationId xmlns:p14="http://schemas.microsoft.com/office/powerpoint/2010/main" val="2038321890"/>
      </p:ext>
    </p:extLst>
  </p:cSld>
  <p:clrMapOvr>
    <a:masterClrMapping/>
  </p:clrMapOvr>
  <mc:AlternateContent xmlns:mc="http://schemas.openxmlformats.org/markup-compatibility/2006" xmlns:p14="http://schemas.microsoft.com/office/powerpoint/2010/main">
    <mc:Choice Requires="p14">
      <p:transition p14:dur="10" advClick="0"/>
    </mc:Choice>
    <mc:Fallback xmlns="" xmlns:a14="http://schemas.microsoft.com/office/drawing/2010/main" xmlns:a16="http://schemas.microsoft.com/office/drawing/2014/main">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0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AD1CD1-8527-488D-8980-8B2194A1D3C7}"/>
              </a:ext>
            </a:extLst>
          </p:cNvPr>
          <p:cNvPicPr>
            <a:picLocks noChangeAspect="1"/>
          </p:cNvPicPr>
          <p:nvPr/>
        </p:nvPicPr>
        <p:blipFill>
          <a:blip r:embed="rId2"/>
          <a:stretch>
            <a:fillRect/>
          </a:stretch>
        </p:blipFill>
        <p:spPr>
          <a:xfrm>
            <a:off x="3990799" y="1283030"/>
            <a:ext cx="4454876" cy="5196342"/>
          </a:xfrm>
          <a:prstGeom prst="rect">
            <a:avLst/>
          </a:prstGeom>
        </p:spPr>
      </p:pic>
      <p:pic>
        <p:nvPicPr>
          <p:cNvPr id="3" name="Picture 2">
            <a:extLst>
              <a:ext uri="{FF2B5EF4-FFF2-40B4-BE49-F238E27FC236}">
                <a16:creationId xmlns:a16="http://schemas.microsoft.com/office/drawing/2014/main" id="{04B10231-7520-4FEB-AA2F-1717AB4A1A9B}"/>
              </a:ext>
            </a:extLst>
          </p:cNvPr>
          <p:cNvPicPr>
            <a:picLocks noChangeAspect="1"/>
          </p:cNvPicPr>
          <p:nvPr/>
        </p:nvPicPr>
        <p:blipFill>
          <a:blip r:embed="rId3"/>
          <a:stretch>
            <a:fillRect/>
          </a:stretch>
        </p:blipFill>
        <p:spPr>
          <a:xfrm>
            <a:off x="373623" y="4322050"/>
            <a:ext cx="11880978" cy="825743"/>
          </a:xfrm>
          <a:prstGeom prst="rect">
            <a:avLst/>
          </a:prstGeom>
        </p:spPr>
      </p:pic>
      <p:sp>
        <p:nvSpPr>
          <p:cNvPr id="4" name="Rectangle 3">
            <a:extLst>
              <a:ext uri="{FF2B5EF4-FFF2-40B4-BE49-F238E27FC236}">
                <a16:creationId xmlns:a16="http://schemas.microsoft.com/office/drawing/2014/main" id="{77438B9A-EC76-4F75-9BD5-8E57988DDA92}"/>
              </a:ext>
            </a:extLst>
          </p:cNvPr>
          <p:cNvSpPr/>
          <p:nvPr/>
        </p:nvSpPr>
        <p:spPr>
          <a:xfrm>
            <a:off x="6095454" y="3311667"/>
            <a:ext cx="247199" cy="376684"/>
          </a:xfrm>
          <a:prstGeom prst="rect">
            <a:avLst/>
          </a:prstGeom>
        </p:spPr>
        <p:txBody>
          <a:bodyPr wrap="none">
            <a:spAutoFit/>
          </a:bodyPr>
          <a:lstStyle/>
          <a:p>
            <a:pPr defTabSz="932563">
              <a:defRPr/>
            </a:pPr>
            <a:r>
              <a:rPr lang="en-US">
                <a:solidFill>
                  <a:srgbClr val="000000"/>
                </a:solidFill>
                <a:latin typeface="Times New Roman" panose="02020603050405020304" pitchFamily="18" charset="0"/>
              </a:rPr>
              <a:t> </a:t>
            </a:r>
            <a:endParaRPr lang="en-US">
              <a:solidFill>
                <a:srgbClr val="1A1A1A"/>
              </a:solidFill>
              <a:latin typeface="Segoe UI"/>
            </a:endParaRPr>
          </a:p>
        </p:txBody>
      </p:sp>
      <p:sp>
        <p:nvSpPr>
          <p:cNvPr id="7" name="Title 6">
            <a:extLst>
              <a:ext uri="{FF2B5EF4-FFF2-40B4-BE49-F238E27FC236}">
                <a16:creationId xmlns:a16="http://schemas.microsoft.com/office/drawing/2014/main" id="{B5EA9CF7-E7C5-46E7-8702-B01FE9983663}"/>
              </a:ext>
            </a:extLst>
          </p:cNvPr>
          <p:cNvSpPr>
            <a:spLocks noGrp="1"/>
          </p:cNvSpPr>
          <p:nvPr>
            <p:ph type="title"/>
          </p:nvPr>
        </p:nvSpPr>
        <p:spPr/>
        <p:txBody>
          <a:bodyPr/>
          <a:lstStyle/>
          <a:p>
            <a:r>
              <a:rPr lang="en-US"/>
              <a:t>FedRAMP High assessment!</a:t>
            </a:r>
          </a:p>
        </p:txBody>
      </p:sp>
    </p:spTree>
    <p:extLst>
      <p:ext uri="{BB962C8B-B14F-4D97-AF65-F5344CB8AC3E}">
        <p14:creationId xmlns:p14="http://schemas.microsoft.com/office/powerpoint/2010/main" val="1642349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9" presetClass="emph" presetSubtype="0" nodeType="withEffect">
                                  <p:stCondLst>
                                    <p:cond delay="500"/>
                                  </p:stCondLst>
                                  <p:childTnLst>
                                    <p:set>
                                      <p:cBhvr>
                                        <p:cTn id="11" dur="indefinite"/>
                                        <p:tgtEl>
                                          <p:spTgt spid="2"/>
                                        </p:tgtEl>
                                        <p:attrNameLst>
                                          <p:attrName>style.opacity</p:attrName>
                                        </p:attrNameLst>
                                      </p:cBhvr>
                                      <p:to>
                                        <p:strVal val="0.5"/>
                                      </p:to>
                                    </p:set>
                                    <p:animEffect filter="image" prLst="opacity: 0.5">
                                      <p:cBhvr rctx="IE">
                                        <p:cTn id="12"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29E0D-F43D-470C-859A-A7BEE6569A82}"/>
              </a:ext>
            </a:extLst>
          </p:cNvPr>
          <p:cNvSpPr>
            <a:spLocks noGrp="1"/>
          </p:cNvSpPr>
          <p:nvPr>
            <p:ph type="title"/>
          </p:nvPr>
        </p:nvSpPr>
        <p:spPr>
          <a:xfrm>
            <a:off x="600855" y="466301"/>
            <a:ext cx="11237870" cy="565027"/>
          </a:xfrm>
        </p:spPr>
        <p:txBody>
          <a:bodyPr/>
          <a:lstStyle/>
          <a:p>
            <a:r>
              <a:rPr lang="en-US" dirty="0"/>
              <a:t>Auditing and intrusion detection</a:t>
            </a:r>
          </a:p>
        </p:txBody>
      </p:sp>
      <p:graphicFrame>
        <p:nvGraphicFramePr>
          <p:cNvPr id="10" name="Table 9">
            <a:extLst>
              <a:ext uri="{FF2B5EF4-FFF2-40B4-BE49-F238E27FC236}">
                <a16:creationId xmlns:a16="http://schemas.microsoft.com/office/drawing/2014/main" id="{4C396571-AD63-41ED-8BE2-666D80D7D682}"/>
              </a:ext>
            </a:extLst>
          </p:cNvPr>
          <p:cNvGraphicFramePr>
            <a:graphicFrameLocks noGrp="1"/>
          </p:cNvGraphicFramePr>
          <p:nvPr/>
        </p:nvGraphicFramePr>
        <p:xfrm>
          <a:off x="1060371" y="1605683"/>
          <a:ext cx="10315734" cy="2450057"/>
        </p:xfrm>
        <a:graphic>
          <a:graphicData uri="http://schemas.openxmlformats.org/drawingml/2006/table">
            <a:tbl>
              <a:tblPr>
                <a:tableStyleId>{5C22544A-7EE6-4342-B048-85BDC9FD1C3A}</a:tableStyleId>
              </a:tblPr>
              <a:tblGrid>
                <a:gridCol w="1700803">
                  <a:extLst>
                    <a:ext uri="{9D8B030D-6E8A-4147-A177-3AD203B41FA5}">
                      <a16:colId xmlns:a16="http://schemas.microsoft.com/office/drawing/2014/main" val="2197942387"/>
                    </a:ext>
                  </a:extLst>
                </a:gridCol>
                <a:gridCol w="2780812">
                  <a:extLst>
                    <a:ext uri="{9D8B030D-6E8A-4147-A177-3AD203B41FA5}">
                      <a16:colId xmlns:a16="http://schemas.microsoft.com/office/drawing/2014/main" val="2946790553"/>
                    </a:ext>
                  </a:extLst>
                </a:gridCol>
                <a:gridCol w="2650922">
                  <a:extLst>
                    <a:ext uri="{9D8B030D-6E8A-4147-A177-3AD203B41FA5}">
                      <a16:colId xmlns:a16="http://schemas.microsoft.com/office/drawing/2014/main" val="1101308115"/>
                    </a:ext>
                  </a:extLst>
                </a:gridCol>
                <a:gridCol w="3183197">
                  <a:extLst>
                    <a:ext uri="{9D8B030D-6E8A-4147-A177-3AD203B41FA5}">
                      <a16:colId xmlns:a16="http://schemas.microsoft.com/office/drawing/2014/main" val="418890759"/>
                    </a:ext>
                  </a:extLst>
                </a:gridCol>
              </a:tblGrid>
              <a:tr h="620139">
                <a:tc>
                  <a:txBody>
                    <a:bodyPr/>
                    <a:lstStyle/>
                    <a:p>
                      <a:pPr algn="ctr" fontAlgn="ctr"/>
                      <a:r>
                        <a:rPr lang="en-US" sz="1600" u="none" strike="noStrike" dirty="0">
                          <a:solidFill>
                            <a:schemeClr val="bg1"/>
                          </a:solidFill>
                          <a:effectLst/>
                        </a:rPr>
                        <a:t>FedRAMP</a:t>
                      </a:r>
                    </a:p>
                    <a:p>
                      <a:pPr algn="ctr" fontAlgn="ctr"/>
                      <a:r>
                        <a:rPr lang="en-US" sz="1600" u="none" strike="noStrike" dirty="0">
                          <a:solidFill>
                            <a:schemeClr val="bg1"/>
                          </a:solidFill>
                          <a:effectLst/>
                        </a:rPr>
                        <a:t>Control ID</a:t>
                      </a:r>
                      <a:endParaRPr lang="en-US" sz="1600" b="0" i="0" u="none" strike="noStrike" dirty="0">
                        <a:solidFill>
                          <a:schemeClr val="bg1"/>
                        </a:solidFill>
                        <a:effectLst/>
                        <a:latin typeface="Calibri" panose="020F0502020204030204" pitchFamily="34" charset="0"/>
                      </a:endParaRPr>
                    </a:p>
                  </a:txBody>
                  <a:tcPr marL="6826" marR="6826" marT="6826" marB="0" anchor="ctr">
                    <a:solidFill>
                      <a:schemeClr val="accent1"/>
                    </a:solidFill>
                  </a:tcPr>
                </a:tc>
                <a:tc>
                  <a:txBody>
                    <a:bodyPr/>
                    <a:lstStyle/>
                    <a:p>
                      <a:pPr algn="ctr" fontAlgn="ctr"/>
                      <a:r>
                        <a:rPr lang="en-US" sz="1600" u="none" strike="noStrike">
                          <a:solidFill>
                            <a:schemeClr val="bg1"/>
                          </a:solidFill>
                          <a:effectLst/>
                        </a:rPr>
                        <a:t>Control Name</a:t>
                      </a:r>
                      <a:endParaRPr lang="en-US" sz="1600" b="0" i="0" u="none" strike="noStrike">
                        <a:solidFill>
                          <a:schemeClr val="bg1"/>
                        </a:solidFill>
                        <a:effectLst/>
                        <a:latin typeface="Calibri" panose="020F0502020204030204" pitchFamily="34" charset="0"/>
                      </a:endParaRPr>
                    </a:p>
                  </a:txBody>
                  <a:tcPr marL="6826" marR="6826" marT="6826" marB="0" anchor="ctr">
                    <a:solidFill>
                      <a:schemeClr val="accent1"/>
                    </a:solidFill>
                  </a:tcPr>
                </a:tc>
                <a:tc>
                  <a:txBody>
                    <a:bodyPr/>
                    <a:lstStyle/>
                    <a:p>
                      <a:pPr algn="ctr" fontAlgn="ctr"/>
                      <a:r>
                        <a:rPr lang="en-US" sz="1600" u="none" strike="noStrike">
                          <a:solidFill>
                            <a:schemeClr val="bg1"/>
                          </a:solidFill>
                          <a:effectLst/>
                        </a:rPr>
                        <a:t>NIST 800-53v4 Control Description</a:t>
                      </a:r>
                      <a:endParaRPr lang="en-US" sz="1600" b="0" i="0" u="none" strike="noStrike">
                        <a:solidFill>
                          <a:schemeClr val="bg1"/>
                        </a:solidFill>
                        <a:effectLst/>
                        <a:latin typeface="Calibri" panose="020F0502020204030204" pitchFamily="34" charset="0"/>
                      </a:endParaRPr>
                    </a:p>
                  </a:txBody>
                  <a:tcPr marL="6826" marR="6826" marT="6826" marB="0" anchor="ctr">
                    <a:solidFill>
                      <a:schemeClr val="accent1"/>
                    </a:solidFill>
                  </a:tcPr>
                </a:tc>
                <a:tc>
                  <a:txBody>
                    <a:bodyPr/>
                    <a:lstStyle/>
                    <a:p>
                      <a:pPr algn="ctr" fontAlgn="ctr"/>
                      <a:r>
                        <a:rPr lang="fr-FR" sz="1600" u="none" strike="noStrike" dirty="0">
                          <a:solidFill>
                            <a:schemeClr val="bg1"/>
                          </a:solidFill>
                          <a:effectLst/>
                        </a:rPr>
                        <a:t>Microsoft Azure Stack Hub </a:t>
                      </a:r>
                      <a:r>
                        <a:rPr lang="fr-FR" sz="1600" u="none" strike="noStrike" dirty="0" err="1">
                          <a:solidFill>
                            <a:schemeClr val="bg1"/>
                          </a:solidFill>
                          <a:effectLst/>
                        </a:rPr>
                        <a:t>Implementation</a:t>
                      </a:r>
                      <a:r>
                        <a:rPr lang="fr-FR" sz="1600" u="none" strike="noStrike" dirty="0">
                          <a:solidFill>
                            <a:schemeClr val="bg1"/>
                          </a:solidFill>
                          <a:effectLst/>
                        </a:rPr>
                        <a:t> Description</a:t>
                      </a:r>
                      <a:endParaRPr lang="en-US" sz="1600" b="0" i="0" u="none" strike="noStrike" dirty="0">
                        <a:solidFill>
                          <a:schemeClr val="bg1"/>
                        </a:solidFill>
                        <a:effectLst/>
                        <a:latin typeface="Calibri" panose="020F0502020204030204" pitchFamily="34" charset="0"/>
                      </a:endParaRPr>
                    </a:p>
                  </a:txBody>
                  <a:tcPr marL="6826" marR="6826" marT="6826" marB="0" anchor="ctr">
                    <a:solidFill>
                      <a:schemeClr val="accent1"/>
                    </a:solidFill>
                  </a:tcPr>
                </a:tc>
                <a:extLst>
                  <a:ext uri="{0D108BD9-81ED-4DB2-BD59-A6C34878D82A}">
                    <a16:rowId xmlns:a16="http://schemas.microsoft.com/office/drawing/2014/main" val="950055889"/>
                  </a:ext>
                </a:extLst>
              </a:tr>
              <a:tr h="1829918">
                <a:tc>
                  <a:txBody>
                    <a:bodyPr/>
                    <a:lstStyle/>
                    <a:p>
                      <a:pPr algn="ctr" fontAlgn="ctr"/>
                      <a:r>
                        <a:rPr lang="en-US" sz="1600" u="none" strike="noStrike">
                          <a:effectLst/>
                        </a:rPr>
                        <a:t>SI-4 (24)</a:t>
                      </a:r>
                      <a:endParaRPr lang="en-US" sz="1600" b="0" i="0" u="none" strike="noStrike">
                        <a:solidFill>
                          <a:srgbClr val="000000"/>
                        </a:solidFill>
                        <a:effectLst/>
                        <a:latin typeface="Calibri" panose="020F0502020204030204" pitchFamily="34" charset="0"/>
                      </a:endParaRPr>
                    </a:p>
                  </a:txBody>
                  <a:tcPr marL="6826" marR="6826" marT="6826" marB="0" anchor="ctr"/>
                </a:tc>
                <a:tc>
                  <a:txBody>
                    <a:bodyPr/>
                    <a:lstStyle/>
                    <a:p>
                      <a:pPr algn="ctr" fontAlgn="t"/>
                      <a:r>
                        <a:rPr lang="en-US" sz="1600" u="none" strike="noStrike">
                          <a:effectLst/>
                        </a:rPr>
                        <a:t>Information System Monitoring | Indicators of Compromise</a:t>
                      </a:r>
                      <a:endParaRPr lang="en-US" sz="1600" b="0" i="0" u="none" strike="noStrike">
                        <a:solidFill>
                          <a:srgbClr val="000000"/>
                        </a:solidFill>
                        <a:effectLst/>
                        <a:latin typeface="Calibri" panose="020F0502020204030204" pitchFamily="34" charset="0"/>
                      </a:endParaRPr>
                    </a:p>
                  </a:txBody>
                  <a:tcPr marL="6826" marR="6826" marT="6826" marB="0"/>
                </a:tc>
                <a:tc>
                  <a:txBody>
                    <a:bodyPr/>
                    <a:lstStyle/>
                    <a:p>
                      <a:pPr algn="l" fontAlgn="t"/>
                      <a:r>
                        <a:rPr lang="en-US" sz="1600" u="none" strike="noStrike">
                          <a:effectLst/>
                        </a:rPr>
                        <a:t>The information system discovers, collects, distributes, and uses indicators of compromise.</a:t>
                      </a:r>
                      <a:endParaRPr lang="en-US" sz="1600" b="0" i="0" u="none" strike="noStrike">
                        <a:solidFill>
                          <a:srgbClr val="000000"/>
                        </a:solidFill>
                        <a:effectLst/>
                        <a:latin typeface="Calibri" panose="020F0502020204030204" pitchFamily="34" charset="0"/>
                      </a:endParaRPr>
                    </a:p>
                  </a:txBody>
                  <a:tcPr marL="6826" marR="6826" marT="6826" marB="0"/>
                </a:tc>
                <a:tc>
                  <a:txBody>
                    <a:bodyPr/>
                    <a:lstStyle/>
                    <a:p>
                      <a:pPr algn="l" fontAlgn="t"/>
                      <a:r>
                        <a:rPr lang="en-US" sz="1600" u="none" strike="noStrike" dirty="0">
                          <a:effectLst/>
                        </a:rPr>
                        <a:t>All activity on the Azure Stack Hub is logged, &lt;…&gt;. Logs can be collected through integration with a Security Information and Event Management (SIEM) tool with the Syslog client of Azure Stack Hub.</a:t>
                      </a:r>
                      <a:endParaRPr lang="en-US" sz="1600" b="0" i="0" u="none" strike="noStrike" dirty="0">
                        <a:solidFill>
                          <a:srgbClr val="000000"/>
                        </a:solidFill>
                        <a:effectLst/>
                        <a:latin typeface="Calibri" panose="020F0502020204030204" pitchFamily="34" charset="0"/>
                      </a:endParaRPr>
                    </a:p>
                  </a:txBody>
                  <a:tcPr marL="6826" marR="6826" marT="6826" marB="0"/>
                </a:tc>
                <a:extLst>
                  <a:ext uri="{0D108BD9-81ED-4DB2-BD59-A6C34878D82A}">
                    <a16:rowId xmlns:a16="http://schemas.microsoft.com/office/drawing/2014/main" val="1598917524"/>
                  </a:ext>
                </a:extLst>
              </a:tr>
            </a:tbl>
          </a:graphicData>
        </a:graphic>
      </p:graphicFrame>
      <p:sp>
        <p:nvSpPr>
          <p:cNvPr id="11" name="Text Placeholder 1">
            <a:extLst>
              <a:ext uri="{FF2B5EF4-FFF2-40B4-BE49-F238E27FC236}">
                <a16:creationId xmlns:a16="http://schemas.microsoft.com/office/drawing/2014/main" id="{5760B052-E8A9-4D75-A5E6-1D4B6A7A845E}"/>
              </a:ext>
            </a:extLst>
          </p:cNvPr>
          <p:cNvSpPr txBox="1">
            <a:spLocks/>
          </p:cNvSpPr>
          <p:nvPr/>
        </p:nvSpPr>
        <p:spPr>
          <a:xfrm>
            <a:off x="825044" y="4259514"/>
            <a:ext cx="11610549" cy="3054611"/>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lt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defTabSz="951304">
              <a:buNone/>
              <a:defRPr/>
            </a:pPr>
            <a:r>
              <a:rPr lang="en-US" sz="3264" dirty="0">
                <a:solidFill>
                  <a:srgbClr val="D83B01"/>
                </a:solidFill>
                <a:latin typeface="Segoe UI"/>
              </a:rPr>
              <a:t>Announcing:</a:t>
            </a:r>
          </a:p>
          <a:p>
            <a:pPr marL="233149" indent="-233149" defTabSz="951304">
              <a:defRPr/>
            </a:pPr>
            <a:r>
              <a:rPr lang="en-US" sz="3264" dirty="0">
                <a:solidFill>
                  <a:srgbClr val="D83B01"/>
                </a:solidFill>
                <a:latin typeface="Segoe UI"/>
              </a:rPr>
              <a:t>Syslog with Common Event Format payload</a:t>
            </a:r>
          </a:p>
          <a:p>
            <a:pPr marL="466298" lvl="1" indent="-233149" defTabSz="951304">
              <a:defRPr/>
            </a:pPr>
            <a:r>
              <a:rPr lang="en-US" sz="2040" dirty="0">
                <a:solidFill>
                  <a:srgbClr val="D83B01"/>
                </a:solidFill>
                <a:latin typeface="Segoe UI"/>
              </a:rPr>
              <a:t>TLS 1.2</a:t>
            </a:r>
          </a:p>
          <a:p>
            <a:pPr marL="466298" lvl="1" indent="-233149" defTabSz="951304">
              <a:defRPr/>
            </a:pPr>
            <a:r>
              <a:rPr lang="en-US" sz="2040" dirty="0">
                <a:solidFill>
                  <a:srgbClr val="D83B01"/>
                </a:solidFill>
                <a:latin typeface="Segoe UI"/>
              </a:rPr>
              <a:t>UDP, TCP</a:t>
            </a:r>
          </a:p>
          <a:p>
            <a:pPr marL="466298" lvl="1" indent="-233149" defTabSz="951304">
              <a:defRPr/>
            </a:pPr>
            <a:r>
              <a:rPr lang="en-US" sz="2040" dirty="0">
                <a:solidFill>
                  <a:srgbClr val="D83B01"/>
                </a:solidFill>
                <a:latin typeface="Segoe UI"/>
              </a:rPr>
              <a:t>Mutual authentication</a:t>
            </a:r>
          </a:p>
        </p:txBody>
      </p:sp>
    </p:spTree>
    <p:extLst>
      <p:ext uri="{BB962C8B-B14F-4D97-AF65-F5344CB8AC3E}">
        <p14:creationId xmlns:p14="http://schemas.microsoft.com/office/powerpoint/2010/main" val="3164254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 calcmode="lin" valueType="num">
                                      <p:cBhvr additive="base">
                                        <p:cTn id="12"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 calcmode="lin" valueType="num">
                                      <p:cBhvr additive="base">
                                        <p:cTn id="1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 calcmode="lin" valueType="num">
                                      <p:cBhvr additive="base">
                                        <p:cTn id="22"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1000-9C5D-4A91-B1D2-1C88F160A5B9}"/>
              </a:ext>
            </a:extLst>
          </p:cNvPr>
          <p:cNvSpPr>
            <a:spLocks noGrp="1"/>
          </p:cNvSpPr>
          <p:nvPr>
            <p:ph type="title"/>
          </p:nvPr>
        </p:nvSpPr>
        <p:spPr>
          <a:xfrm>
            <a:off x="600855" y="466301"/>
            <a:ext cx="11237870" cy="565027"/>
          </a:xfrm>
        </p:spPr>
        <p:txBody>
          <a:bodyPr/>
          <a:lstStyle/>
          <a:p>
            <a:r>
              <a:rPr lang="en-US" dirty="0"/>
              <a:t>SIEM integration for Azure Stack Hub infrastructure</a:t>
            </a:r>
          </a:p>
        </p:txBody>
      </p:sp>
      <p:sp>
        <p:nvSpPr>
          <p:cNvPr id="9" name="Rectangle 8">
            <a:extLst>
              <a:ext uri="{FF2B5EF4-FFF2-40B4-BE49-F238E27FC236}">
                <a16:creationId xmlns:a16="http://schemas.microsoft.com/office/drawing/2014/main" id="{EA5F2EB2-1825-4376-8F5E-1F620BE91F56}"/>
              </a:ext>
            </a:extLst>
          </p:cNvPr>
          <p:cNvSpPr/>
          <p:nvPr/>
        </p:nvSpPr>
        <p:spPr bwMode="auto">
          <a:xfrm>
            <a:off x="2582143" y="3654558"/>
            <a:ext cx="8684561" cy="27719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27447240-BA1A-4425-8019-C7E5747400E7}"/>
              </a:ext>
            </a:extLst>
          </p:cNvPr>
          <p:cNvSpPr/>
          <p:nvPr/>
        </p:nvSpPr>
        <p:spPr bwMode="auto">
          <a:xfrm>
            <a:off x="5577084" y="1577779"/>
            <a:ext cx="1994579" cy="76413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856">
                <a:gradFill>
                  <a:gsLst>
                    <a:gs pos="40075">
                      <a:srgbClr val="FFFFFF"/>
                    </a:gs>
                    <a:gs pos="30000">
                      <a:srgbClr val="FFFFFF"/>
                    </a:gs>
                  </a:gsLst>
                  <a:lin ang="5400000" scaled="0"/>
                </a:gradFill>
                <a:latin typeface="Segoe UI"/>
              </a:rPr>
              <a:t>SIEM</a:t>
            </a:r>
          </a:p>
        </p:txBody>
      </p:sp>
      <p:grpSp>
        <p:nvGrpSpPr>
          <p:cNvPr id="3" name="Group 2">
            <a:extLst>
              <a:ext uri="{FF2B5EF4-FFF2-40B4-BE49-F238E27FC236}">
                <a16:creationId xmlns:a16="http://schemas.microsoft.com/office/drawing/2014/main" id="{2010478F-2646-4696-B1D4-556F90E86490}"/>
              </a:ext>
            </a:extLst>
          </p:cNvPr>
          <p:cNvGrpSpPr/>
          <p:nvPr/>
        </p:nvGrpSpPr>
        <p:grpSpPr>
          <a:xfrm>
            <a:off x="428325" y="1959849"/>
            <a:ext cx="9499356" cy="4646092"/>
            <a:chOff x="419100" y="1921595"/>
            <a:chExt cx="9313940" cy="4555406"/>
          </a:xfrm>
        </p:grpSpPr>
        <p:sp>
          <p:nvSpPr>
            <p:cNvPr id="36" name="Rectangle 35">
              <a:extLst>
                <a:ext uri="{FF2B5EF4-FFF2-40B4-BE49-F238E27FC236}">
                  <a16:creationId xmlns:a16="http://schemas.microsoft.com/office/drawing/2014/main" id="{CD6729F9-255B-43B5-9130-EB6841E9BC66}"/>
                </a:ext>
              </a:extLst>
            </p:cNvPr>
            <p:cNvSpPr/>
            <p:nvPr/>
          </p:nvSpPr>
          <p:spPr bwMode="auto">
            <a:xfrm>
              <a:off x="2798670" y="5486976"/>
              <a:ext cx="2418625" cy="642379"/>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Hardware Lifecycle Host</a:t>
              </a:r>
            </a:p>
          </p:txBody>
        </p:sp>
        <p:grpSp>
          <p:nvGrpSpPr>
            <p:cNvPr id="37" name="Group 36">
              <a:extLst>
                <a:ext uri="{FF2B5EF4-FFF2-40B4-BE49-F238E27FC236}">
                  <a16:creationId xmlns:a16="http://schemas.microsoft.com/office/drawing/2014/main" id="{18480239-2F3B-4548-941B-E7E99CE85F79}"/>
                </a:ext>
              </a:extLst>
            </p:cNvPr>
            <p:cNvGrpSpPr/>
            <p:nvPr/>
          </p:nvGrpSpPr>
          <p:grpSpPr>
            <a:xfrm>
              <a:off x="3282482" y="4316519"/>
              <a:ext cx="1461606" cy="1046488"/>
              <a:chOff x="2827054" y="2214465"/>
              <a:chExt cx="1461606" cy="1046488"/>
            </a:xfrm>
            <a:solidFill>
              <a:schemeClr val="accent3"/>
            </a:solidFill>
          </p:grpSpPr>
          <p:sp>
            <p:nvSpPr>
              <p:cNvPr id="38" name="Rectangle 37">
                <a:extLst>
                  <a:ext uri="{FF2B5EF4-FFF2-40B4-BE49-F238E27FC236}">
                    <a16:creationId xmlns:a16="http://schemas.microsoft.com/office/drawing/2014/main" id="{24591DE7-2359-4946-8241-49623A6768AF}"/>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FD79075-1742-4CF6-86B2-C6E652F0C419}"/>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7DE1E823-1CAE-4DDA-82FF-460E16AAA545}"/>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HW Partner VMs</a:t>
                </a:r>
              </a:p>
            </p:txBody>
          </p:sp>
        </p:grpSp>
        <p:sp>
          <p:nvSpPr>
            <p:cNvPr id="41" name="Rectangle 40">
              <a:extLst>
                <a:ext uri="{FF2B5EF4-FFF2-40B4-BE49-F238E27FC236}">
                  <a16:creationId xmlns:a16="http://schemas.microsoft.com/office/drawing/2014/main" id="{C74CEFD4-4ED9-4D99-A499-B8FD0CE3903B}"/>
                </a:ext>
              </a:extLst>
            </p:cNvPr>
            <p:cNvSpPr/>
            <p:nvPr/>
          </p:nvSpPr>
          <p:spPr bwMode="auto">
            <a:xfrm>
              <a:off x="3411571" y="3650352"/>
              <a:ext cx="1206947" cy="516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Switches (TOR, BMC)</a:t>
              </a:r>
            </a:p>
          </p:txBody>
        </p:sp>
        <p:sp>
          <p:nvSpPr>
            <p:cNvPr id="53" name="Rectangle 52">
              <a:extLst>
                <a:ext uri="{FF2B5EF4-FFF2-40B4-BE49-F238E27FC236}">
                  <a16:creationId xmlns:a16="http://schemas.microsoft.com/office/drawing/2014/main" id="{0F511BCD-45AF-402E-BCCF-EAF2CBAABFA0}"/>
                </a:ext>
              </a:extLst>
            </p:cNvPr>
            <p:cNvSpPr/>
            <p:nvPr/>
          </p:nvSpPr>
          <p:spPr bwMode="auto">
            <a:xfrm>
              <a:off x="6042258" y="5800637"/>
              <a:ext cx="632669" cy="371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BMC</a:t>
              </a:r>
            </a:p>
          </p:txBody>
        </p:sp>
        <p:sp>
          <p:nvSpPr>
            <p:cNvPr id="54" name="Rectangle 53">
              <a:extLst>
                <a:ext uri="{FF2B5EF4-FFF2-40B4-BE49-F238E27FC236}">
                  <a16:creationId xmlns:a16="http://schemas.microsoft.com/office/drawing/2014/main" id="{767C4CD5-4FE6-4AC9-A637-F2A3C693E227}"/>
                </a:ext>
              </a:extLst>
            </p:cNvPr>
            <p:cNvSpPr/>
            <p:nvPr/>
          </p:nvSpPr>
          <p:spPr bwMode="auto">
            <a:xfrm>
              <a:off x="7270416" y="5803014"/>
              <a:ext cx="632669" cy="371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BMC</a:t>
              </a:r>
            </a:p>
          </p:txBody>
        </p:sp>
        <p:sp>
          <p:nvSpPr>
            <p:cNvPr id="55" name="Rectangle 54">
              <a:extLst>
                <a:ext uri="{FF2B5EF4-FFF2-40B4-BE49-F238E27FC236}">
                  <a16:creationId xmlns:a16="http://schemas.microsoft.com/office/drawing/2014/main" id="{91AFC0A2-2AC8-4CDC-B4BC-0798CFA89AE9}"/>
                </a:ext>
              </a:extLst>
            </p:cNvPr>
            <p:cNvSpPr/>
            <p:nvPr/>
          </p:nvSpPr>
          <p:spPr bwMode="auto">
            <a:xfrm>
              <a:off x="9100371" y="5800586"/>
              <a:ext cx="632669" cy="371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BMC</a:t>
              </a:r>
            </a:p>
          </p:txBody>
        </p:sp>
        <p:cxnSp>
          <p:nvCxnSpPr>
            <p:cNvPr id="76" name="Connector: Elbow 75">
              <a:extLst>
                <a:ext uri="{FF2B5EF4-FFF2-40B4-BE49-F238E27FC236}">
                  <a16:creationId xmlns:a16="http://schemas.microsoft.com/office/drawing/2014/main" id="{76F5DD5B-9634-4285-835E-553BFDF75D9F}"/>
                </a:ext>
              </a:extLst>
            </p:cNvPr>
            <p:cNvCxnSpPr>
              <a:cxnSpLocks/>
              <a:stCxn id="41" idx="0"/>
              <a:endCxn id="61" idx="1"/>
            </p:cNvCxnSpPr>
            <p:nvPr/>
          </p:nvCxnSpPr>
          <p:spPr>
            <a:xfrm rot="5400000" flipH="1" flipV="1">
              <a:off x="3876825" y="2059816"/>
              <a:ext cx="1728757" cy="1452316"/>
            </a:xfrm>
            <a:prstGeom prst="bentConnector2">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1BFEFF6E-A958-473A-BCF1-5641B2534338}"/>
                </a:ext>
              </a:extLst>
            </p:cNvPr>
            <p:cNvCxnSpPr>
              <a:cxnSpLocks/>
              <a:stCxn id="38" idx="3"/>
              <a:endCxn id="61" idx="1"/>
            </p:cNvCxnSpPr>
            <p:nvPr/>
          </p:nvCxnSpPr>
          <p:spPr>
            <a:xfrm flipV="1">
              <a:off x="4744088" y="1921595"/>
              <a:ext cx="723273" cy="2756350"/>
            </a:xfrm>
            <a:prstGeom prst="bentConnector3">
              <a:avLst>
                <a:gd name="adj1" fmla="val 26295"/>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FF6B38EF-9E1D-4556-A9B8-88FA501DAACC}"/>
                </a:ext>
              </a:extLst>
            </p:cNvPr>
            <p:cNvCxnSpPr>
              <a:cxnSpLocks/>
              <a:endCxn id="61" idx="1"/>
            </p:cNvCxnSpPr>
            <p:nvPr/>
          </p:nvCxnSpPr>
          <p:spPr>
            <a:xfrm rot="5400000" flipH="1" flipV="1">
              <a:off x="3389747" y="3760093"/>
              <a:ext cx="3916111" cy="239117"/>
            </a:xfrm>
            <a:prstGeom prst="bentConnector2">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981AAFC4-FA86-4C5B-A2E7-3A05BD9F3360}"/>
                </a:ext>
              </a:extLst>
            </p:cNvPr>
            <p:cNvCxnSpPr>
              <a:cxnSpLocks/>
              <a:stCxn id="53" idx="1"/>
            </p:cNvCxnSpPr>
            <p:nvPr/>
          </p:nvCxnSpPr>
          <p:spPr>
            <a:xfrm rot="10800000">
              <a:off x="4540318" y="5039372"/>
              <a:ext cx="1501940" cy="947227"/>
            </a:xfrm>
            <a:prstGeom prst="bentConnector3">
              <a:avLst>
                <a:gd name="adj1" fmla="val 35414"/>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CDF77DF-A954-4F2A-AA24-995FF1DC4F5B}"/>
                </a:ext>
              </a:extLst>
            </p:cNvPr>
            <p:cNvSpPr/>
            <p:nvPr/>
          </p:nvSpPr>
          <p:spPr bwMode="auto">
            <a:xfrm>
              <a:off x="419100" y="3086101"/>
              <a:ext cx="5175775" cy="3390900"/>
            </a:xfrm>
            <a:prstGeom prst="rect">
              <a:avLst/>
            </a:prstGeom>
            <a:noFill/>
            <a:ln w="41275">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defRPr/>
              </a:pPr>
              <a:r>
                <a:rPr lang="en-US" sz="2856">
                  <a:solidFill>
                    <a:srgbClr val="FF0000"/>
                  </a:solidFill>
                  <a:latin typeface="Segoe UI"/>
                </a:rPr>
                <a:t> HW Partner Specific</a:t>
              </a:r>
            </a:p>
          </p:txBody>
        </p:sp>
      </p:grpSp>
      <p:grpSp>
        <p:nvGrpSpPr>
          <p:cNvPr id="5" name="Group 4">
            <a:extLst>
              <a:ext uri="{FF2B5EF4-FFF2-40B4-BE49-F238E27FC236}">
                <a16:creationId xmlns:a16="http://schemas.microsoft.com/office/drawing/2014/main" id="{F9C3A88B-95EA-4947-AF4B-6DBDA1F9EC2F}"/>
              </a:ext>
            </a:extLst>
          </p:cNvPr>
          <p:cNvGrpSpPr/>
          <p:nvPr/>
        </p:nvGrpSpPr>
        <p:grpSpPr>
          <a:xfrm>
            <a:off x="5751295" y="2341918"/>
            <a:ext cx="6489801" cy="4264023"/>
            <a:chOff x="5638171" y="2296208"/>
            <a:chExt cx="6363128" cy="4180794"/>
          </a:xfrm>
        </p:grpSpPr>
        <p:sp>
          <p:nvSpPr>
            <p:cNvPr id="30" name="TextBox 29">
              <a:extLst>
                <a:ext uri="{FF2B5EF4-FFF2-40B4-BE49-F238E27FC236}">
                  <a16:creationId xmlns:a16="http://schemas.microsoft.com/office/drawing/2014/main" id="{B2AB1E9D-3ED9-4DD6-B1B8-C1479DE2CB5F}"/>
                </a:ext>
              </a:extLst>
            </p:cNvPr>
            <p:cNvSpPr txBox="1"/>
            <p:nvPr/>
          </p:nvSpPr>
          <p:spPr>
            <a:xfrm>
              <a:off x="8236933" y="5436130"/>
              <a:ext cx="529589" cy="313932"/>
            </a:xfrm>
            <a:prstGeom prst="rect">
              <a:avLst/>
            </a:prstGeom>
            <a:noFill/>
          </p:spPr>
          <p:txBody>
            <a:bodyPr wrap="square" lIns="0" tIns="0" rIns="0" bIns="0" rtlCol="0" anchor="ctr">
              <a:spAutoFit/>
            </a:bodyPr>
            <a:lstStyle/>
            <a:p>
              <a:pPr algn="ctr" defTabSz="932563">
                <a:defRPr/>
              </a:pPr>
              <a:r>
                <a:rPr lang="en-US" sz="2040">
                  <a:solidFill>
                    <a:srgbClr val="FFFFFF"/>
                  </a:solidFill>
                  <a:latin typeface="Segoe UI"/>
                </a:rPr>
                <a:t>…</a:t>
              </a:r>
            </a:p>
          </p:txBody>
        </p:sp>
        <p:grpSp>
          <p:nvGrpSpPr>
            <p:cNvPr id="4" name="Group 3">
              <a:extLst>
                <a:ext uri="{FF2B5EF4-FFF2-40B4-BE49-F238E27FC236}">
                  <a16:creationId xmlns:a16="http://schemas.microsoft.com/office/drawing/2014/main" id="{CE3E8744-D0D9-479E-888C-8E74B6DA60F2}"/>
                </a:ext>
              </a:extLst>
            </p:cNvPr>
            <p:cNvGrpSpPr/>
            <p:nvPr/>
          </p:nvGrpSpPr>
          <p:grpSpPr>
            <a:xfrm>
              <a:off x="5638171" y="2296208"/>
              <a:ext cx="6363128" cy="4180794"/>
              <a:chOff x="5638171" y="2296208"/>
              <a:chExt cx="6363128" cy="4180794"/>
            </a:xfrm>
          </p:grpSpPr>
          <p:sp>
            <p:nvSpPr>
              <p:cNvPr id="27" name="Rectangle 26">
                <a:extLst>
                  <a:ext uri="{FF2B5EF4-FFF2-40B4-BE49-F238E27FC236}">
                    <a16:creationId xmlns:a16="http://schemas.microsoft.com/office/drawing/2014/main" id="{3A6257E4-62D4-41C7-AA87-E0745959F2FE}"/>
                  </a:ext>
                </a:extLst>
              </p:cNvPr>
              <p:cNvSpPr/>
              <p:nvPr/>
            </p:nvSpPr>
            <p:spPr bwMode="auto">
              <a:xfrm>
                <a:off x="5780617" y="5388949"/>
                <a:ext cx="1155951" cy="408292"/>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a:gradFill>
                      <a:gsLst>
                        <a:gs pos="40075">
                          <a:srgbClr val="FFFFFF"/>
                        </a:gs>
                        <a:gs pos="30000">
                          <a:srgbClr val="FFFFFF"/>
                        </a:gs>
                      </a:gsLst>
                      <a:lin ang="5400000" scaled="0"/>
                    </a:gradFill>
                    <a:latin typeface="Segoe UI"/>
                  </a:rPr>
                  <a:t>Server OS</a:t>
                </a:r>
              </a:p>
            </p:txBody>
          </p:sp>
          <p:sp>
            <p:nvSpPr>
              <p:cNvPr id="28" name="Rectangle 27">
                <a:extLst>
                  <a:ext uri="{FF2B5EF4-FFF2-40B4-BE49-F238E27FC236}">
                    <a16:creationId xmlns:a16="http://schemas.microsoft.com/office/drawing/2014/main" id="{1C9BB3B6-EEF3-40D8-84A4-E4FA0A3227E1}"/>
                  </a:ext>
                </a:extLst>
              </p:cNvPr>
              <p:cNvSpPr/>
              <p:nvPr/>
            </p:nvSpPr>
            <p:spPr bwMode="auto">
              <a:xfrm>
                <a:off x="7008775" y="5388949"/>
                <a:ext cx="1155951" cy="408292"/>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a:gradFill>
                      <a:gsLst>
                        <a:gs pos="40075">
                          <a:srgbClr val="FFFFFF"/>
                        </a:gs>
                        <a:gs pos="30000">
                          <a:srgbClr val="FFFFFF"/>
                        </a:gs>
                      </a:gsLst>
                      <a:lin ang="5400000" scaled="0"/>
                    </a:gradFill>
                    <a:latin typeface="Segoe UI"/>
                  </a:rPr>
                  <a:t>Server OS</a:t>
                </a:r>
              </a:p>
            </p:txBody>
          </p:sp>
          <p:sp>
            <p:nvSpPr>
              <p:cNvPr id="29" name="Rectangle 28">
                <a:extLst>
                  <a:ext uri="{FF2B5EF4-FFF2-40B4-BE49-F238E27FC236}">
                    <a16:creationId xmlns:a16="http://schemas.microsoft.com/office/drawing/2014/main" id="{AEB17086-B5E9-42A0-A0C4-FE8BD12FCB73}"/>
                  </a:ext>
                </a:extLst>
              </p:cNvPr>
              <p:cNvSpPr/>
              <p:nvPr/>
            </p:nvSpPr>
            <p:spPr bwMode="auto">
              <a:xfrm>
                <a:off x="8838730" y="5388949"/>
                <a:ext cx="1155951" cy="408292"/>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a:gradFill>
                      <a:gsLst>
                        <a:gs pos="40075">
                          <a:srgbClr val="FFFFFF"/>
                        </a:gs>
                        <a:gs pos="30000">
                          <a:srgbClr val="FFFFFF"/>
                        </a:gs>
                      </a:gsLst>
                      <a:lin ang="5400000" scaled="0"/>
                    </a:gradFill>
                    <a:latin typeface="Segoe UI"/>
                  </a:rPr>
                  <a:t>Server OS</a:t>
                </a:r>
              </a:p>
            </p:txBody>
          </p:sp>
          <p:grpSp>
            <p:nvGrpSpPr>
              <p:cNvPr id="32" name="Group 31">
                <a:extLst>
                  <a:ext uri="{FF2B5EF4-FFF2-40B4-BE49-F238E27FC236}">
                    <a16:creationId xmlns:a16="http://schemas.microsoft.com/office/drawing/2014/main" id="{D584A0B1-64DA-4A5D-A3C3-11667AF77C1F}"/>
                  </a:ext>
                </a:extLst>
              </p:cNvPr>
              <p:cNvGrpSpPr/>
              <p:nvPr/>
            </p:nvGrpSpPr>
            <p:grpSpPr>
              <a:xfrm>
                <a:off x="7323475" y="3791755"/>
                <a:ext cx="3390863" cy="1046488"/>
                <a:chOff x="2747845" y="2422995"/>
                <a:chExt cx="1461606" cy="1046488"/>
              </a:xfrm>
              <a:solidFill>
                <a:schemeClr val="accent1"/>
              </a:solidFill>
            </p:grpSpPr>
            <p:sp>
              <p:nvSpPr>
                <p:cNvPr id="33" name="Rectangle 32">
                  <a:extLst>
                    <a:ext uri="{FF2B5EF4-FFF2-40B4-BE49-F238E27FC236}">
                      <a16:creationId xmlns:a16="http://schemas.microsoft.com/office/drawing/2014/main" id="{99449204-7104-472A-A732-297180E3C169}"/>
                    </a:ext>
                  </a:extLst>
                </p:cNvPr>
                <p:cNvSpPr/>
                <p:nvPr/>
              </p:nvSpPr>
              <p:spPr bwMode="auto">
                <a:xfrm>
                  <a:off x="2951615" y="242299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1BCDF561-707F-4EBD-BC7D-9F7486E9B352}"/>
                    </a:ext>
                  </a:extLst>
                </p:cNvPr>
                <p:cNvSpPr/>
                <p:nvPr/>
              </p:nvSpPr>
              <p:spPr bwMode="auto">
                <a:xfrm>
                  <a:off x="2849730" y="257217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A8192B86-A1B6-4E06-A8C4-67CC02C24E10}"/>
                    </a:ext>
                  </a:extLst>
                </p:cNvPr>
                <p:cNvSpPr/>
                <p:nvPr/>
              </p:nvSpPr>
              <p:spPr bwMode="auto">
                <a:xfrm>
                  <a:off x="2747845" y="274663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Infrastructure VMs</a:t>
                  </a:r>
                </a:p>
              </p:txBody>
            </p:sp>
          </p:grpSp>
          <p:sp>
            <p:nvSpPr>
              <p:cNvPr id="42" name="Rectangle 41">
                <a:extLst>
                  <a:ext uri="{FF2B5EF4-FFF2-40B4-BE49-F238E27FC236}">
                    <a16:creationId xmlns:a16="http://schemas.microsoft.com/office/drawing/2014/main" id="{CF028363-8F7D-4FDC-A2FD-3EB47F67BB6A}"/>
                  </a:ext>
                </a:extLst>
              </p:cNvPr>
              <p:cNvSpPr/>
              <p:nvPr/>
            </p:nvSpPr>
            <p:spPr bwMode="auto">
              <a:xfrm>
                <a:off x="5638171" y="3565762"/>
                <a:ext cx="1307069" cy="451353"/>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Syslog Client</a:t>
                </a:r>
              </a:p>
            </p:txBody>
          </p:sp>
          <p:cxnSp>
            <p:nvCxnSpPr>
              <p:cNvPr id="44" name="Straight Arrow Connector 43">
                <a:extLst>
                  <a:ext uri="{FF2B5EF4-FFF2-40B4-BE49-F238E27FC236}">
                    <a16:creationId xmlns:a16="http://schemas.microsoft.com/office/drawing/2014/main" id="{2D43CCA2-9847-490D-BE7D-1B702DA245B9}"/>
                  </a:ext>
                </a:extLst>
              </p:cNvPr>
              <p:cNvCxnSpPr>
                <a:cxnSpLocks/>
              </p:cNvCxnSpPr>
              <p:nvPr/>
            </p:nvCxnSpPr>
            <p:spPr>
              <a:xfrm flipH="1" flipV="1">
                <a:off x="6918027" y="3793320"/>
                <a:ext cx="589209" cy="214761"/>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7A96BDA-1AFB-45EF-97B6-9BEA306E5F8B}"/>
                  </a:ext>
                </a:extLst>
              </p:cNvPr>
              <p:cNvCxnSpPr>
                <a:cxnSpLocks/>
                <a:stCxn id="27" idx="0"/>
                <a:endCxn id="42" idx="2"/>
              </p:cNvCxnSpPr>
              <p:nvPr/>
            </p:nvCxnSpPr>
            <p:spPr>
              <a:xfrm flipH="1" flipV="1">
                <a:off x="6291706" y="4017115"/>
                <a:ext cx="66887" cy="1371834"/>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FC902A3-1EBE-4157-AD28-990282819113}"/>
                  </a:ext>
                </a:extLst>
              </p:cNvPr>
              <p:cNvCxnSpPr>
                <a:cxnSpLocks/>
                <a:stCxn id="42" idx="0"/>
                <a:endCxn id="61" idx="2"/>
              </p:cNvCxnSpPr>
              <p:nvPr/>
            </p:nvCxnSpPr>
            <p:spPr>
              <a:xfrm rot="5400000" flipH="1" flipV="1">
                <a:off x="5733668" y="2854246"/>
                <a:ext cx="1269555" cy="153479"/>
              </a:xfrm>
              <a:prstGeom prst="bentConnector3">
                <a:avLst>
                  <a:gd name="adj1" fmla="val 50000"/>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9CE52AC-34AE-401F-98DC-7906B7A47BB1}"/>
                  </a:ext>
                </a:extLst>
              </p:cNvPr>
              <p:cNvCxnSpPr>
                <a:cxnSpLocks/>
                <a:stCxn id="28" idx="0"/>
              </p:cNvCxnSpPr>
              <p:nvPr/>
            </p:nvCxnSpPr>
            <p:spPr>
              <a:xfrm flipH="1" flipV="1">
                <a:off x="6401889" y="4041954"/>
                <a:ext cx="1184862" cy="1346995"/>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EB9F7AF-F30A-49F1-A073-660180D9FEE7}"/>
                  </a:ext>
                </a:extLst>
              </p:cNvPr>
              <p:cNvCxnSpPr>
                <a:cxnSpLocks/>
                <a:stCxn id="29" idx="0"/>
              </p:cNvCxnSpPr>
              <p:nvPr/>
            </p:nvCxnSpPr>
            <p:spPr>
              <a:xfrm flipH="1" flipV="1">
                <a:off x="6535150" y="4035795"/>
                <a:ext cx="2881556" cy="1353154"/>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F7880F8A-E05A-4C7D-A840-5AF11E86648A}"/>
                  </a:ext>
                </a:extLst>
              </p:cNvPr>
              <p:cNvSpPr/>
              <p:nvPr/>
            </p:nvSpPr>
            <p:spPr bwMode="auto">
              <a:xfrm>
                <a:off x="5649044" y="3086102"/>
                <a:ext cx="6352255" cy="3390900"/>
              </a:xfrm>
              <a:prstGeom prst="rect">
                <a:avLst/>
              </a:prstGeom>
              <a:noFill/>
              <a:ln w="41275">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r" defTabSz="951028" fontAlgn="base">
                  <a:spcBef>
                    <a:spcPct val="0"/>
                  </a:spcBef>
                  <a:spcAft>
                    <a:spcPct val="0"/>
                  </a:spcAft>
                  <a:defRPr/>
                </a:pPr>
                <a:r>
                  <a:rPr lang="en-US" sz="2856">
                    <a:solidFill>
                      <a:srgbClr val="0078D4"/>
                    </a:solidFill>
                    <a:latin typeface="Segoe UI"/>
                  </a:rPr>
                  <a:t>Microsoft	 </a:t>
                </a:r>
              </a:p>
            </p:txBody>
          </p:sp>
        </p:grpSp>
      </p:grpSp>
      <p:sp>
        <p:nvSpPr>
          <p:cNvPr id="6" name="TextBox 5">
            <a:extLst>
              <a:ext uri="{FF2B5EF4-FFF2-40B4-BE49-F238E27FC236}">
                <a16:creationId xmlns:a16="http://schemas.microsoft.com/office/drawing/2014/main" id="{5195419B-9774-4C14-9843-DDF577104274}"/>
              </a:ext>
            </a:extLst>
          </p:cNvPr>
          <p:cNvSpPr txBox="1"/>
          <p:nvPr/>
        </p:nvSpPr>
        <p:spPr>
          <a:xfrm>
            <a:off x="4739554" y="4812042"/>
            <a:ext cx="4369741" cy="448228"/>
          </a:xfrm>
          <a:prstGeom prst="rect">
            <a:avLst/>
          </a:prstGeom>
          <a:noFill/>
        </p:spPr>
        <p:txBody>
          <a:bodyPr wrap="square" lIns="0" tIns="0" rIns="0" bIns="0" rtlCol="0" anchor="b">
            <a:spAutoFit/>
          </a:bodyPr>
          <a:lstStyle/>
          <a:p>
            <a:pPr algn="ctr" defTabSz="932563">
              <a:defRPr/>
            </a:pPr>
            <a:r>
              <a:rPr lang="en-US" sz="2856" dirty="0">
                <a:solidFill>
                  <a:srgbClr val="FFFFFF"/>
                </a:solidFill>
                <a:latin typeface="Segoe UI"/>
              </a:rPr>
              <a:t>Azure Stack Hub</a:t>
            </a:r>
          </a:p>
        </p:txBody>
      </p:sp>
    </p:spTree>
    <p:extLst>
      <p:ext uri="{BB962C8B-B14F-4D97-AF65-F5344CB8AC3E}">
        <p14:creationId xmlns:p14="http://schemas.microsoft.com/office/powerpoint/2010/main" val="293384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1000-9C5D-4A91-B1D2-1C88F160A5B9}"/>
              </a:ext>
            </a:extLst>
          </p:cNvPr>
          <p:cNvSpPr>
            <a:spLocks noGrp="1"/>
          </p:cNvSpPr>
          <p:nvPr>
            <p:ph type="title"/>
          </p:nvPr>
        </p:nvSpPr>
        <p:spPr>
          <a:xfrm>
            <a:off x="600855" y="466301"/>
            <a:ext cx="11237870" cy="565027"/>
          </a:xfrm>
        </p:spPr>
        <p:txBody>
          <a:bodyPr/>
          <a:lstStyle/>
          <a:p>
            <a:r>
              <a:rPr lang="en-US"/>
              <a:t>SIEM integration for users’ workloads</a:t>
            </a:r>
          </a:p>
        </p:txBody>
      </p:sp>
      <p:sp>
        <p:nvSpPr>
          <p:cNvPr id="9" name="Rectangle 8">
            <a:extLst>
              <a:ext uri="{FF2B5EF4-FFF2-40B4-BE49-F238E27FC236}">
                <a16:creationId xmlns:a16="http://schemas.microsoft.com/office/drawing/2014/main" id="{EA5F2EB2-1825-4376-8F5E-1F620BE91F56}"/>
              </a:ext>
            </a:extLst>
          </p:cNvPr>
          <p:cNvSpPr/>
          <p:nvPr/>
        </p:nvSpPr>
        <p:spPr bwMode="auto">
          <a:xfrm>
            <a:off x="2973555" y="5140216"/>
            <a:ext cx="6924374" cy="159671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Azure Stack Hub</a:t>
            </a:r>
          </a:p>
        </p:txBody>
      </p:sp>
      <p:grpSp>
        <p:nvGrpSpPr>
          <p:cNvPr id="15" name="Group 14">
            <a:extLst>
              <a:ext uri="{FF2B5EF4-FFF2-40B4-BE49-F238E27FC236}">
                <a16:creationId xmlns:a16="http://schemas.microsoft.com/office/drawing/2014/main" id="{89E7B60C-4391-4117-97E4-CB80EF989F85}"/>
              </a:ext>
            </a:extLst>
          </p:cNvPr>
          <p:cNvGrpSpPr/>
          <p:nvPr/>
        </p:nvGrpSpPr>
        <p:grpSpPr>
          <a:xfrm>
            <a:off x="2991937" y="3096099"/>
            <a:ext cx="2444894" cy="1880520"/>
            <a:chOff x="2932673" y="3035667"/>
            <a:chExt cx="2397173" cy="1843814"/>
          </a:xfrm>
        </p:grpSpPr>
        <p:sp>
          <p:nvSpPr>
            <p:cNvPr id="7" name="Rectangle 6">
              <a:extLst>
                <a:ext uri="{FF2B5EF4-FFF2-40B4-BE49-F238E27FC236}">
                  <a16:creationId xmlns:a16="http://schemas.microsoft.com/office/drawing/2014/main" id="{518C98C0-BA84-4757-B3D6-BFFFFE455339}"/>
                </a:ext>
              </a:extLst>
            </p:cNvPr>
            <p:cNvSpPr/>
            <p:nvPr/>
          </p:nvSpPr>
          <p:spPr bwMode="auto">
            <a:xfrm>
              <a:off x="2932673" y="3723368"/>
              <a:ext cx="2397173" cy="1156113"/>
            </a:xfrm>
            <a:prstGeom prst="rect">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a:ea typeface="Segoe UI" pitchFamily="34" charset="0"/>
                  <a:cs typeface="Segoe UI" pitchFamily="34" charset="0"/>
                </a:rPr>
                <a:t>Workload</a:t>
              </a:r>
            </a:p>
          </p:txBody>
        </p:sp>
        <p:sp>
          <p:nvSpPr>
            <p:cNvPr id="19" name="TextBox 18">
              <a:extLst>
                <a:ext uri="{FF2B5EF4-FFF2-40B4-BE49-F238E27FC236}">
                  <a16:creationId xmlns:a16="http://schemas.microsoft.com/office/drawing/2014/main" id="{D4350791-7A98-40FA-9DE4-17D45DA94113}"/>
                </a:ext>
              </a:extLst>
            </p:cNvPr>
            <p:cNvSpPr txBox="1"/>
            <p:nvPr/>
          </p:nvSpPr>
          <p:spPr>
            <a:xfrm>
              <a:off x="2932673" y="3035667"/>
              <a:ext cx="1993241" cy="634533"/>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448">
                  <a:gradFill>
                    <a:gsLst>
                      <a:gs pos="2917">
                        <a:srgbClr val="1A1A1A"/>
                      </a:gs>
                      <a:gs pos="30000">
                        <a:srgbClr val="1A1A1A"/>
                      </a:gs>
                    </a:gsLst>
                    <a:lin ang="5400000" scaled="0"/>
                  </a:gradFill>
                  <a:latin typeface="Segoe UI"/>
                </a:rPr>
                <a:t>User A</a:t>
              </a:r>
            </a:p>
          </p:txBody>
        </p:sp>
      </p:grpSp>
      <p:grpSp>
        <p:nvGrpSpPr>
          <p:cNvPr id="16" name="Group 15">
            <a:extLst>
              <a:ext uri="{FF2B5EF4-FFF2-40B4-BE49-F238E27FC236}">
                <a16:creationId xmlns:a16="http://schemas.microsoft.com/office/drawing/2014/main" id="{C94C0D81-053C-4877-A697-9D4927872184}"/>
              </a:ext>
            </a:extLst>
          </p:cNvPr>
          <p:cNvGrpSpPr/>
          <p:nvPr/>
        </p:nvGrpSpPr>
        <p:grpSpPr>
          <a:xfrm>
            <a:off x="240957" y="2557734"/>
            <a:ext cx="5835696" cy="4265968"/>
            <a:chOff x="235390" y="2507810"/>
            <a:chExt cx="5721790" cy="4182701"/>
          </a:xfrm>
        </p:grpSpPr>
        <p:grpSp>
          <p:nvGrpSpPr>
            <p:cNvPr id="14" name="Group 13">
              <a:extLst>
                <a:ext uri="{FF2B5EF4-FFF2-40B4-BE49-F238E27FC236}">
                  <a16:creationId xmlns:a16="http://schemas.microsoft.com/office/drawing/2014/main" id="{425DDE54-F83E-4F03-ACA4-82728AA22B27}"/>
                </a:ext>
              </a:extLst>
            </p:cNvPr>
            <p:cNvGrpSpPr/>
            <p:nvPr/>
          </p:nvGrpSpPr>
          <p:grpSpPr>
            <a:xfrm>
              <a:off x="403136" y="4301425"/>
              <a:ext cx="4908688" cy="1927562"/>
              <a:chOff x="403136" y="4301425"/>
              <a:chExt cx="4908688" cy="1927562"/>
            </a:xfrm>
          </p:grpSpPr>
          <p:sp>
            <p:nvSpPr>
              <p:cNvPr id="61" name="Rectangle 60">
                <a:extLst>
                  <a:ext uri="{FF2B5EF4-FFF2-40B4-BE49-F238E27FC236}">
                    <a16:creationId xmlns:a16="http://schemas.microsoft.com/office/drawing/2014/main" id="{27447240-BA1A-4425-8019-C7E5747400E7}"/>
                  </a:ext>
                </a:extLst>
              </p:cNvPr>
              <p:cNvSpPr/>
              <p:nvPr/>
            </p:nvSpPr>
            <p:spPr bwMode="auto">
              <a:xfrm>
                <a:off x="403136" y="5479763"/>
                <a:ext cx="1955647" cy="74922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448">
                    <a:gradFill>
                      <a:gsLst>
                        <a:gs pos="40075">
                          <a:srgbClr val="FFFFFF"/>
                        </a:gs>
                        <a:gs pos="30000">
                          <a:srgbClr val="FFFFFF"/>
                        </a:gs>
                      </a:gsLst>
                      <a:lin ang="5400000" scaled="0"/>
                    </a:gradFill>
                    <a:latin typeface="Segoe UI"/>
                  </a:rPr>
                  <a:t>SIEM (external)</a:t>
                </a:r>
                <a:endParaRPr lang="en-US" sz="2856">
                  <a:gradFill>
                    <a:gsLst>
                      <a:gs pos="40075">
                        <a:srgbClr val="FFFFFF"/>
                      </a:gs>
                      <a:gs pos="30000">
                        <a:srgbClr val="FFFFFF"/>
                      </a:gs>
                    </a:gsLst>
                    <a:lin ang="5400000" scaled="0"/>
                  </a:gradFill>
                  <a:latin typeface="Segoe UI"/>
                </a:endParaRPr>
              </a:p>
            </p:txBody>
          </p:sp>
          <p:cxnSp>
            <p:nvCxnSpPr>
              <p:cNvPr id="89" name="Connector: Elbow 88">
                <a:extLst>
                  <a:ext uri="{FF2B5EF4-FFF2-40B4-BE49-F238E27FC236}">
                    <a16:creationId xmlns:a16="http://schemas.microsoft.com/office/drawing/2014/main" id="{2434DCB2-2C3C-42EA-97A8-8104784213E8}"/>
                  </a:ext>
                </a:extLst>
              </p:cNvPr>
              <p:cNvCxnSpPr>
                <a:stCxn id="7" idx="1"/>
                <a:endCxn id="61" idx="0"/>
              </p:cNvCxnSpPr>
              <p:nvPr/>
            </p:nvCxnSpPr>
            <p:spPr>
              <a:xfrm rot="10800000" flipV="1">
                <a:off x="1380961" y="4301425"/>
                <a:ext cx="1551713" cy="1178338"/>
              </a:xfrm>
              <a:prstGeom prst="bentConnector2">
                <a:avLst/>
              </a:prstGeom>
              <a:ln w="57150">
                <a:solidFill>
                  <a:schemeClr val="accent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785641E-EBDC-4ED9-9599-D3B2344D7222}"/>
                  </a:ext>
                </a:extLst>
              </p:cNvPr>
              <p:cNvSpPr/>
              <p:nvPr/>
            </p:nvSpPr>
            <p:spPr bwMode="auto">
              <a:xfrm>
                <a:off x="2955147" y="4470907"/>
                <a:ext cx="2356677" cy="3824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448">
                    <a:gradFill>
                      <a:gsLst>
                        <a:gs pos="40075">
                          <a:srgbClr val="FFFFFF"/>
                        </a:gs>
                        <a:gs pos="30000">
                          <a:srgbClr val="FFFFFF"/>
                        </a:gs>
                      </a:gsLst>
                      <a:lin ang="5400000" scaled="0"/>
                    </a:gradFill>
                    <a:latin typeface="Segoe UI"/>
                  </a:rPr>
                  <a:t>Agent/collector</a:t>
                </a:r>
              </a:p>
            </p:txBody>
          </p:sp>
        </p:grpSp>
        <p:sp>
          <p:nvSpPr>
            <p:cNvPr id="20" name="Rectangle 19">
              <a:extLst>
                <a:ext uri="{FF2B5EF4-FFF2-40B4-BE49-F238E27FC236}">
                  <a16:creationId xmlns:a16="http://schemas.microsoft.com/office/drawing/2014/main" id="{34A1E722-6FB4-47C2-9BA2-910355B1BE37}"/>
                </a:ext>
              </a:extLst>
            </p:cNvPr>
            <p:cNvSpPr/>
            <p:nvPr/>
          </p:nvSpPr>
          <p:spPr bwMode="auto">
            <a:xfrm>
              <a:off x="235390" y="2507810"/>
              <a:ext cx="5721790" cy="4182701"/>
            </a:xfrm>
            <a:prstGeom prst="rect">
              <a:avLst/>
            </a:prstGeom>
            <a:noFill/>
            <a:ln w="41275">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defRPr/>
              </a:pPr>
              <a:r>
                <a:rPr lang="en-US" sz="2856">
                  <a:solidFill>
                    <a:srgbClr val="FF0000"/>
                  </a:solidFill>
                  <a:latin typeface="Segoe UI"/>
                </a:rPr>
                <a:t> Option 1</a:t>
              </a:r>
            </a:p>
          </p:txBody>
        </p:sp>
      </p:grpSp>
      <p:grpSp>
        <p:nvGrpSpPr>
          <p:cNvPr id="43" name="Group 42">
            <a:extLst>
              <a:ext uri="{FF2B5EF4-FFF2-40B4-BE49-F238E27FC236}">
                <a16:creationId xmlns:a16="http://schemas.microsoft.com/office/drawing/2014/main" id="{CFAA0EA5-F11C-4ED4-8991-C4C6266921A0}"/>
              </a:ext>
            </a:extLst>
          </p:cNvPr>
          <p:cNvGrpSpPr/>
          <p:nvPr/>
        </p:nvGrpSpPr>
        <p:grpSpPr>
          <a:xfrm>
            <a:off x="6454237" y="3096099"/>
            <a:ext cx="2444894" cy="1880520"/>
            <a:chOff x="6327393" y="3035667"/>
            <a:chExt cx="2397173" cy="1843814"/>
          </a:xfrm>
        </p:grpSpPr>
        <p:sp>
          <p:nvSpPr>
            <p:cNvPr id="21" name="TextBox 20">
              <a:extLst>
                <a:ext uri="{FF2B5EF4-FFF2-40B4-BE49-F238E27FC236}">
                  <a16:creationId xmlns:a16="http://schemas.microsoft.com/office/drawing/2014/main" id="{04DDCDF3-5DB3-42BE-8447-A805CD8D2128}"/>
                </a:ext>
              </a:extLst>
            </p:cNvPr>
            <p:cNvSpPr txBox="1"/>
            <p:nvPr/>
          </p:nvSpPr>
          <p:spPr>
            <a:xfrm>
              <a:off x="6327393" y="3035667"/>
              <a:ext cx="1461606" cy="634533"/>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448">
                  <a:gradFill>
                    <a:gsLst>
                      <a:gs pos="2917">
                        <a:srgbClr val="1A1A1A"/>
                      </a:gs>
                      <a:gs pos="30000">
                        <a:srgbClr val="1A1A1A"/>
                      </a:gs>
                    </a:gsLst>
                    <a:lin ang="5400000" scaled="0"/>
                  </a:gradFill>
                  <a:latin typeface="Segoe UI"/>
                </a:rPr>
                <a:t>User B</a:t>
              </a:r>
            </a:p>
          </p:txBody>
        </p:sp>
        <p:sp>
          <p:nvSpPr>
            <p:cNvPr id="56" name="Rectangle 55">
              <a:extLst>
                <a:ext uri="{FF2B5EF4-FFF2-40B4-BE49-F238E27FC236}">
                  <a16:creationId xmlns:a16="http://schemas.microsoft.com/office/drawing/2014/main" id="{59BAA469-67E9-4414-96C1-0A97E94E2A62}"/>
                </a:ext>
              </a:extLst>
            </p:cNvPr>
            <p:cNvSpPr/>
            <p:nvPr/>
          </p:nvSpPr>
          <p:spPr bwMode="auto">
            <a:xfrm>
              <a:off x="6327393" y="3723368"/>
              <a:ext cx="2397173" cy="1156113"/>
            </a:xfrm>
            <a:prstGeom prst="rect">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grpSp>
        <p:nvGrpSpPr>
          <p:cNvPr id="24" name="Group 23">
            <a:extLst>
              <a:ext uri="{FF2B5EF4-FFF2-40B4-BE49-F238E27FC236}">
                <a16:creationId xmlns:a16="http://schemas.microsoft.com/office/drawing/2014/main" id="{31E4AE94-0B2F-48D7-A939-B2E0CB9AA174}"/>
              </a:ext>
            </a:extLst>
          </p:cNvPr>
          <p:cNvGrpSpPr/>
          <p:nvPr/>
        </p:nvGrpSpPr>
        <p:grpSpPr>
          <a:xfrm>
            <a:off x="6247739" y="2557734"/>
            <a:ext cx="5835696" cy="4265968"/>
            <a:chOff x="6124926" y="2507810"/>
            <a:chExt cx="5721790" cy="4182701"/>
          </a:xfrm>
        </p:grpSpPr>
        <p:grpSp>
          <p:nvGrpSpPr>
            <p:cNvPr id="18" name="Group 17">
              <a:extLst>
                <a:ext uri="{FF2B5EF4-FFF2-40B4-BE49-F238E27FC236}">
                  <a16:creationId xmlns:a16="http://schemas.microsoft.com/office/drawing/2014/main" id="{F411E20A-7AF5-4ACB-AA68-39050ACA26E9}"/>
                </a:ext>
              </a:extLst>
            </p:cNvPr>
            <p:cNvGrpSpPr/>
            <p:nvPr/>
          </p:nvGrpSpPr>
          <p:grpSpPr>
            <a:xfrm>
              <a:off x="8077316" y="2776082"/>
              <a:ext cx="2187868" cy="1525343"/>
              <a:chOff x="8077316" y="2776082"/>
              <a:chExt cx="2187868" cy="1525343"/>
            </a:xfrm>
          </p:grpSpPr>
          <p:sp>
            <p:nvSpPr>
              <p:cNvPr id="52" name="Rectangle 51">
                <a:extLst>
                  <a:ext uri="{FF2B5EF4-FFF2-40B4-BE49-F238E27FC236}">
                    <a16:creationId xmlns:a16="http://schemas.microsoft.com/office/drawing/2014/main" id="{462286B9-DEC0-4241-A1C5-C9D108211EEC}"/>
                  </a:ext>
                </a:extLst>
              </p:cNvPr>
              <p:cNvSpPr/>
              <p:nvPr/>
            </p:nvSpPr>
            <p:spPr bwMode="auto">
              <a:xfrm>
                <a:off x="8077316" y="2776082"/>
                <a:ext cx="2187868" cy="115611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a:gradFill>
                      <a:gsLst>
                        <a:gs pos="0">
                          <a:srgbClr val="FFFFFF"/>
                        </a:gs>
                        <a:gs pos="100000">
                          <a:srgbClr val="FFFFFF"/>
                        </a:gs>
                      </a:gsLst>
                      <a:lin ang="5400000" scaled="0"/>
                    </a:gradFill>
                    <a:latin typeface="Segoe UI"/>
                    <a:ea typeface="Segoe UI" pitchFamily="34" charset="0"/>
                    <a:cs typeface="Segoe UI" pitchFamily="34" charset="0"/>
                  </a:rPr>
                  <a:t>SIEM </a:t>
                </a:r>
              </a:p>
              <a:p>
                <a:pPr algn="ctr" defTabSz="951028" fontAlgn="base">
                  <a:lnSpc>
                    <a:spcPct val="90000"/>
                  </a:lnSpc>
                  <a:spcBef>
                    <a:spcPct val="0"/>
                  </a:spcBef>
                  <a:spcAft>
                    <a:spcPct val="0"/>
                  </a:spcAft>
                  <a:defRPr/>
                </a:pPr>
                <a:r>
                  <a:rPr lang="en-US" sz="2040">
                    <a:gradFill>
                      <a:gsLst>
                        <a:gs pos="0">
                          <a:srgbClr val="FFFFFF"/>
                        </a:gs>
                        <a:gs pos="100000">
                          <a:srgbClr val="FFFFFF"/>
                        </a:gs>
                      </a:gsLst>
                      <a:lin ang="5400000" scaled="0"/>
                    </a:gradFill>
                    <a:latin typeface="Segoe UI"/>
                    <a:ea typeface="Segoe UI" pitchFamily="34" charset="0"/>
                    <a:cs typeface="Segoe UI" pitchFamily="34" charset="0"/>
                  </a:rPr>
                  <a:t>(Marketplace)</a:t>
                </a:r>
              </a:p>
            </p:txBody>
          </p:sp>
          <p:cxnSp>
            <p:nvCxnSpPr>
              <p:cNvPr id="22" name="Connector: Elbow 21">
                <a:extLst>
                  <a:ext uri="{FF2B5EF4-FFF2-40B4-BE49-F238E27FC236}">
                    <a16:creationId xmlns:a16="http://schemas.microsoft.com/office/drawing/2014/main" id="{D071D1D9-2C48-49CF-940A-03CAC1506805}"/>
                  </a:ext>
                </a:extLst>
              </p:cNvPr>
              <p:cNvCxnSpPr>
                <a:cxnSpLocks/>
                <a:stCxn id="56" idx="3"/>
                <a:endCxn id="52" idx="2"/>
              </p:cNvCxnSpPr>
              <p:nvPr/>
            </p:nvCxnSpPr>
            <p:spPr>
              <a:xfrm flipV="1">
                <a:off x="8724566" y="3932195"/>
                <a:ext cx="446684" cy="369230"/>
              </a:xfrm>
              <a:prstGeom prst="bentConnector2">
                <a:avLst/>
              </a:prstGeom>
              <a:ln w="57150">
                <a:solidFill>
                  <a:schemeClr val="accent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76EC2374-5141-4B6D-A13C-219A1D27CD1B}"/>
                </a:ext>
              </a:extLst>
            </p:cNvPr>
            <p:cNvSpPr/>
            <p:nvPr/>
          </p:nvSpPr>
          <p:spPr bwMode="auto">
            <a:xfrm>
              <a:off x="6124926" y="2507810"/>
              <a:ext cx="5721790" cy="4182701"/>
            </a:xfrm>
            <a:prstGeom prst="rect">
              <a:avLst/>
            </a:prstGeom>
            <a:noFill/>
            <a:ln w="41275">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r" defTabSz="951028" fontAlgn="base">
                <a:spcBef>
                  <a:spcPct val="0"/>
                </a:spcBef>
                <a:spcAft>
                  <a:spcPct val="0"/>
                </a:spcAft>
                <a:defRPr/>
              </a:pPr>
              <a:r>
                <a:rPr lang="en-US" sz="2856">
                  <a:solidFill>
                    <a:srgbClr val="FF0000"/>
                  </a:solidFill>
                  <a:latin typeface="Segoe UI"/>
                </a:rPr>
                <a:t> Option 2   </a:t>
              </a:r>
            </a:p>
          </p:txBody>
        </p:sp>
      </p:grpSp>
    </p:spTree>
    <p:extLst>
      <p:ext uri="{BB962C8B-B14F-4D97-AF65-F5344CB8AC3E}">
        <p14:creationId xmlns:p14="http://schemas.microsoft.com/office/powerpoint/2010/main" val="3450750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Approaching security for Azure Stack Hub</a:t>
            </a:r>
          </a:p>
        </p:txBody>
      </p:sp>
      <p:sp>
        <p:nvSpPr>
          <p:cNvPr id="6" name="Rectangle 5"/>
          <p:cNvSpPr/>
          <p:nvPr/>
        </p:nvSpPr>
        <p:spPr bwMode="gray">
          <a:xfrm>
            <a:off x="473045" y="2234186"/>
            <a:ext cx="5483085" cy="4486941"/>
          </a:xfrm>
          <a:prstGeom prst="rect">
            <a:avLst/>
          </a:prstGeom>
          <a:noFill/>
          <a:ln w="10795" cap="flat" cmpd="sng" algn="ctr">
            <a:noFill/>
            <a:prstDash val="solid"/>
          </a:ln>
          <a:effectLst/>
        </p:spPr>
        <p:txBody>
          <a:bodyPr lIns="274320" tIns="274320" rIns="640080" bIns="274320" rtlCol="0" anchor="t" anchorCtr="0"/>
          <a:lstStyle/>
          <a:p>
            <a:pPr marL="342900" lvl="1" indent="-342900">
              <a:lnSpc>
                <a:spcPct val="90000"/>
              </a:lnSpc>
              <a:spcBef>
                <a:spcPct val="20000"/>
              </a:spcBef>
              <a:buSzPct val="90000"/>
              <a:buFont typeface="Arial" pitchFamily="34" charset="0"/>
              <a:buChar char="•"/>
              <a:defRPr/>
            </a:pPr>
            <a:r>
              <a:rPr lang="en-US" sz="2000" dirty="0">
                <a:latin typeface="+mj-lt"/>
              </a:rPr>
              <a:t>Workload protection and controls</a:t>
            </a:r>
          </a:p>
          <a:p>
            <a:pPr marL="342900" lvl="1" indent="-342900">
              <a:lnSpc>
                <a:spcPct val="90000"/>
              </a:lnSpc>
              <a:spcBef>
                <a:spcPct val="20000"/>
              </a:spcBef>
              <a:buSzPct val="90000"/>
              <a:buFont typeface="Arial" pitchFamily="34" charset="0"/>
              <a:buChar char="•"/>
              <a:defRPr/>
            </a:pPr>
            <a:r>
              <a:rPr lang="en-US" sz="2000" dirty="0">
                <a:latin typeface="+mj-lt"/>
              </a:rPr>
              <a:t>Defining role-based access control models for admins</a:t>
            </a:r>
          </a:p>
          <a:p>
            <a:pPr marL="342900" lvl="1" indent="-342900">
              <a:lnSpc>
                <a:spcPct val="90000"/>
              </a:lnSpc>
              <a:spcBef>
                <a:spcPct val="20000"/>
              </a:spcBef>
              <a:buSzPct val="90000"/>
              <a:buFont typeface="Arial" pitchFamily="34" charset="0"/>
              <a:buChar char="•"/>
              <a:defRPr/>
            </a:pPr>
            <a:r>
              <a:rPr lang="en-US" sz="2000" dirty="0">
                <a:latin typeface="+mj-lt"/>
              </a:rPr>
              <a:t>Virtual Network security</a:t>
            </a:r>
          </a:p>
          <a:p>
            <a:pPr marL="809271" lvl="2" indent="-342900">
              <a:lnSpc>
                <a:spcPct val="90000"/>
              </a:lnSpc>
              <a:spcBef>
                <a:spcPct val="20000"/>
              </a:spcBef>
              <a:buSzPct val="90000"/>
              <a:buFont typeface="Arial" pitchFamily="34" charset="0"/>
              <a:buChar char="•"/>
              <a:defRPr/>
            </a:pPr>
            <a:r>
              <a:rPr lang="en-US" dirty="0">
                <a:latin typeface="+mj-lt"/>
              </a:rPr>
              <a:t>Review network security groups and egress security</a:t>
            </a:r>
          </a:p>
          <a:p>
            <a:pPr marL="342900" lvl="1" indent="-342900">
              <a:lnSpc>
                <a:spcPct val="90000"/>
              </a:lnSpc>
              <a:spcBef>
                <a:spcPct val="20000"/>
              </a:spcBef>
              <a:buSzPct val="90000"/>
              <a:buFont typeface="Arial" pitchFamily="34" charset="0"/>
              <a:buChar char="•"/>
              <a:defRPr/>
            </a:pPr>
            <a:r>
              <a:rPr lang="en-US" sz="2000" dirty="0">
                <a:latin typeface="+mj-lt"/>
              </a:rPr>
              <a:t>Process and procedure refinements for Azure Stack Hub</a:t>
            </a:r>
          </a:p>
        </p:txBody>
      </p:sp>
      <p:sp>
        <p:nvSpPr>
          <p:cNvPr id="7" name="Rectangle 6"/>
          <p:cNvSpPr>
            <a:spLocks noChangeAspect="1"/>
          </p:cNvSpPr>
          <p:nvPr/>
        </p:nvSpPr>
        <p:spPr bwMode="gray">
          <a:xfrm>
            <a:off x="469730" y="1234728"/>
            <a:ext cx="5486400" cy="993102"/>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algn="l" defTabSz="599870" rtl="0" eaLnBrk="1" fontAlgn="base" latinLnBrk="0" hangingPunct="1">
              <a:lnSpc>
                <a:spcPts val="1487"/>
              </a:lnSpc>
              <a:spcBef>
                <a:spcPct val="0"/>
              </a:spcBef>
              <a:spcAft>
                <a:spcPct val="0"/>
              </a:spcAft>
              <a:buClrTx/>
              <a:buSzTx/>
              <a:buFontTx/>
              <a:buNone/>
              <a:tabLst/>
              <a:defRPr/>
            </a:pPr>
            <a:r>
              <a:rPr lang="en-US" sz="2800" dirty="0">
                <a:solidFill>
                  <a:srgbClr val="0078D7"/>
                </a:solidFill>
                <a:latin typeface="Segoe UI Light"/>
              </a:rPr>
              <a:t>Focus on….</a:t>
            </a:r>
            <a:endParaRPr kumimoji="0" lang="en-US" sz="2800" b="0" i="0" u="none" strike="noStrike" kern="1200" cap="none" spc="0" normalizeH="0" baseline="0" noProof="0" dirty="0">
              <a:ln>
                <a:noFill/>
              </a:ln>
              <a:solidFill>
                <a:srgbClr val="0078D7"/>
              </a:solidFill>
              <a:effectLst/>
              <a:uLnTx/>
              <a:uFillTx/>
              <a:latin typeface="Segoe UI Light"/>
            </a:endParaRPr>
          </a:p>
        </p:txBody>
      </p:sp>
      <p:sp>
        <p:nvSpPr>
          <p:cNvPr id="12" name="Rectangle 11"/>
          <p:cNvSpPr/>
          <p:nvPr/>
        </p:nvSpPr>
        <p:spPr bwMode="gray">
          <a:xfrm>
            <a:off x="6370637" y="2240543"/>
            <a:ext cx="5529094" cy="4480583"/>
          </a:xfrm>
          <a:prstGeom prst="rect">
            <a:avLst/>
          </a:prstGeom>
          <a:noFill/>
          <a:ln w="10795" cap="flat" cmpd="sng" algn="ctr">
            <a:noFill/>
            <a:prstDash val="solid"/>
          </a:ln>
          <a:effectLst/>
        </p:spPr>
        <p:txBody>
          <a:bodyPr lIns="274320" tIns="274320" rIns="274320" bIns="274320" rtlCol="0" anchor="t" anchorCtr="0"/>
          <a:lstStyle/>
          <a:p>
            <a:pPr marL="342900" lvl="1" indent="-342900">
              <a:lnSpc>
                <a:spcPct val="90000"/>
              </a:lnSpc>
              <a:spcBef>
                <a:spcPct val="20000"/>
              </a:spcBef>
              <a:buSzPct val="90000"/>
              <a:buFont typeface="Arial" pitchFamily="34" charset="0"/>
              <a:buChar char="•"/>
              <a:defRPr/>
            </a:pPr>
            <a:r>
              <a:rPr lang="en-US" sz="2000" dirty="0">
                <a:latin typeface="+mj-lt"/>
              </a:rPr>
              <a:t>“Below the stack” items such as:</a:t>
            </a:r>
          </a:p>
          <a:p>
            <a:pPr marL="809271" lvl="2" indent="-342900">
              <a:lnSpc>
                <a:spcPct val="90000"/>
              </a:lnSpc>
              <a:spcBef>
                <a:spcPct val="20000"/>
              </a:spcBef>
              <a:buSzPct val="90000"/>
              <a:buFont typeface="Arial" pitchFamily="34" charset="0"/>
              <a:buChar char="•"/>
              <a:defRPr/>
            </a:pPr>
            <a:r>
              <a:rPr lang="en-US" dirty="0">
                <a:latin typeface="+mj-lt"/>
              </a:rPr>
              <a:t>Performing platform hardening or agent-based security solutions on Azure Stack Hub Scale Unit nodes</a:t>
            </a:r>
          </a:p>
          <a:p>
            <a:pPr marL="809271" lvl="2" indent="-342900">
              <a:lnSpc>
                <a:spcPct val="90000"/>
              </a:lnSpc>
              <a:spcBef>
                <a:spcPct val="20000"/>
              </a:spcBef>
              <a:buSzPct val="90000"/>
              <a:buFont typeface="Arial" pitchFamily="34" charset="0"/>
              <a:buChar char="•"/>
              <a:defRPr/>
            </a:pPr>
            <a:r>
              <a:rPr lang="en-US" dirty="0">
                <a:latin typeface="+mj-lt"/>
              </a:rPr>
              <a:t>Deep analysis of settings and configurations of fabric controller roles</a:t>
            </a:r>
          </a:p>
          <a:p>
            <a:pPr marL="342900" lvl="1" indent="-342900">
              <a:lnSpc>
                <a:spcPct val="90000"/>
              </a:lnSpc>
              <a:spcBef>
                <a:spcPct val="20000"/>
              </a:spcBef>
              <a:buSzPct val="90000"/>
              <a:buFont typeface="Arial" pitchFamily="34" charset="0"/>
              <a:buChar char="•"/>
              <a:defRPr/>
            </a:pPr>
            <a:r>
              <a:rPr lang="en-US" sz="2000" dirty="0">
                <a:latin typeface="+mj-lt"/>
              </a:rPr>
              <a:t>Controls that require physical access to infrastructure</a:t>
            </a:r>
          </a:p>
        </p:txBody>
      </p:sp>
      <p:sp>
        <p:nvSpPr>
          <p:cNvPr id="13" name="Rectangle 12"/>
          <p:cNvSpPr>
            <a:spLocks noChangeAspect="1"/>
          </p:cNvSpPr>
          <p:nvPr/>
        </p:nvSpPr>
        <p:spPr bwMode="gray">
          <a:xfrm>
            <a:off x="6367293" y="1241085"/>
            <a:ext cx="5532437" cy="993102"/>
          </a:xfrm>
          <a:prstGeom prst="rect">
            <a:avLst/>
          </a:prstGeom>
          <a:no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algn="l" defTabSz="599870" rtl="0" eaLnBrk="1" fontAlgn="base" latinLnBrk="0" hangingPunct="1">
              <a:lnSpc>
                <a:spcPts val="1487"/>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Do not focus on…</a:t>
            </a:r>
          </a:p>
        </p:txBody>
      </p:sp>
      <p:cxnSp>
        <p:nvCxnSpPr>
          <p:cNvPr id="3" name="Straight Connector 2"/>
          <p:cNvCxnSpPr/>
          <p:nvPr/>
        </p:nvCxnSpPr>
        <p:spPr>
          <a:xfrm>
            <a:off x="469730" y="2227830"/>
            <a:ext cx="5138907"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75230" y="2227830"/>
            <a:ext cx="5138907"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407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32637" y="0"/>
            <a:ext cx="5333031" cy="7154862"/>
          </a:xfrm>
          <a:prstGeom prst="rect">
            <a:avLst/>
          </a:prstGeom>
          <a:effectLst/>
          <a:scene3d>
            <a:camera prst="orthographicFront"/>
            <a:lightRig rig="threePt" dir="t"/>
          </a:scene3d>
          <a:sp3d prstMaterial="plastic"/>
        </p:spPr>
      </p:pic>
      <p:sp>
        <p:nvSpPr>
          <p:cNvPr id="2" name="Text Placeholder 1"/>
          <p:cNvSpPr>
            <a:spLocks noGrp="1"/>
          </p:cNvSpPr>
          <p:nvPr>
            <p:ph type="body" sz="quarter" idx="11"/>
          </p:nvPr>
        </p:nvSpPr>
        <p:spPr>
          <a:xfrm>
            <a:off x="274638" y="1341449"/>
            <a:ext cx="6247156" cy="1791260"/>
          </a:xfrm>
        </p:spPr>
        <p:txBody>
          <a:bodyPr vert="horz" wrap="square" lIns="146304" tIns="91440" rIns="146304" bIns="91440" rtlCol="0" anchor="t">
            <a:spAutoFit/>
          </a:bodyPr>
          <a:lstStyle/>
          <a:p>
            <a:r>
              <a:rPr lang="en-US" dirty="0">
                <a:solidFill>
                  <a:srgbClr val="0078D7"/>
                </a:solidFill>
              </a:rPr>
              <a:t>Azure Stack Hub is hardened by design</a:t>
            </a:r>
          </a:p>
          <a:p>
            <a:pPr marL="342900" lvl="1" indent="-342900">
              <a:buFont typeface="Arial" pitchFamily="34" charset="0"/>
              <a:buChar char="•"/>
              <a:defRPr/>
            </a:pPr>
            <a:r>
              <a:rPr lang="en-US" sz="1800" dirty="0">
                <a:solidFill>
                  <a:schemeClr val="tx1"/>
                </a:solidFill>
                <a:latin typeface="+mj-lt"/>
              </a:rPr>
              <a:t>Cloud-enabled security vs. traditional</a:t>
            </a:r>
          </a:p>
          <a:p>
            <a:pPr marL="342900" lvl="1" indent="-342900">
              <a:buFont typeface="Arial" pitchFamily="34" charset="0"/>
              <a:buChar char="•"/>
              <a:defRPr/>
            </a:pPr>
            <a:r>
              <a:rPr lang="en-US" sz="1800" dirty="0">
                <a:solidFill>
                  <a:schemeClr val="tx1"/>
                </a:solidFill>
                <a:latin typeface="+mj-lt"/>
              </a:rPr>
              <a:t>Locked down infrastructure</a:t>
            </a:r>
          </a:p>
          <a:p>
            <a:pPr marL="342900" lvl="1" indent="-342900">
              <a:buFont typeface="Arial" pitchFamily="34" charset="0"/>
              <a:buChar char="•"/>
              <a:defRPr/>
            </a:pPr>
            <a:r>
              <a:rPr lang="en-US" sz="1800" dirty="0">
                <a:solidFill>
                  <a:schemeClr val="tx1"/>
                </a:solidFill>
                <a:latin typeface="+mj-lt"/>
              </a:rPr>
              <a:t>Simplified auditing</a:t>
            </a:r>
          </a:p>
          <a:p>
            <a:pPr marL="342900" lvl="1" indent="-342900">
              <a:buFont typeface="Arial" pitchFamily="34" charset="0"/>
              <a:buChar char="•"/>
              <a:defRPr/>
            </a:pPr>
            <a:r>
              <a:rPr lang="en-US" sz="1800" dirty="0">
                <a:solidFill>
                  <a:schemeClr val="tx1"/>
                </a:solidFill>
                <a:latin typeface="+mj-lt"/>
              </a:rPr>
              <a:t>Patch and update process</a:t>
            </a:r>
            <a:endParaRPr lang="en-US" sz="1800" dirty="0">
              <a:solidFill>
                <a:schemeClr val="tx1"/>
              </a:solidFill>
              <a:latin typeface="+mj-lt"/>
              <a:cs typeface="Segoe UI Light"/>
            </a:endParaRPr>
          </a:p>
        </p:txBody>
      </p:sp>
      <p:sp>
        <p:nvSpPr>
          <p:cNvPr id="7"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Summary</a:t>
            </a:r>
          </a:p>
        </p:txBody>
      </p:sp>
    </p:spTree>
    <p:extLst>
      <p:ext uri="{BB962C8B-B14F-4D97-AF65-F5344CB8AC3E}">
        <p14:creationId xmlns:p14="http://schemas.microsoft.com/office/powerpoint/2010/main" val="6943122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dirty="0"/>
              <a:t>Infrastructure Security</a:t>
            </a:r>
            <a:endParaRPr lang="en-US" sz="7200" dirty="0"/>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4419680" y="1943016"/>
            <a:ext cx="2750453" cy="2765046"/>
            <a:chOff x="4247117" y="1867906"/>
            <a:chExt cx="2644129" cy="2658159"/>
          </a:xfrm>
        </p:grpSpPr>
        <p:grpSp>
          <p:nvGrpSpPr>
            <p:cNvPr id="5" name="Group 4"/>
            <p:cNvGrpSpPr/>
            <p:nvPr/>
          </p:nvGrpSpPr>
          <p:grpSpPr>
            <a:xfrm rot="16200000">
              <a:off x="4326854" y="1874257"/>
              <a:ext cx="2484656" cy="2644129"/>
              <a:chOff x="4451130" y="2023042"/>
              <a:chExt cx="2511339" cy="2666227"/>
            </a:xfrm>
          </p:grpSpPr>
          <p:cxnSp>
            <p:nvCxnSpPr>
              <p:cNvPr id="17" name="Straight Connector 16"/>
              <p:cNvCxnSpPr/>
              <p:nvPr/>
            </p:nvCxnSpPr>
            <p:spPr>
              <a:xfrm>
                <a:off x="4451130"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p:cNvCxnSpPr/>
              <p:nvPr/>
            </p:nvCxnSpPr>
            <p:spPr>
              <a:xfrm>
                <a:off x="4723536"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p:cNvCxnSpPr/>
              <p:nvPr/>
            </p:nvCxnSpPr>
            <p:spPr>
              <a:xfrm>
                <a:off x="5002404"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p:cNvCxnSpPr/>
              <p:nvPr/>
            </p:nvCxnSpPr>
            <p:spPr>
              <a:xfrm>
                <a:off x="5283387"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p:cNvCxnSpPr/>
              <p:nvPr/>
            </p:nvCxnSpPr>
            <p:spPr>
              <a:xfrm>
                <a:off x="5555793"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p:cNvCxnSpPr/>
              <p:nvPr/>
            </p:nvCxnSpPr>
            <p:spPr>
              <a:xfrm>
                <a:off x="5834661"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p:cNvCxnSpPr/>
              <p:nvPr/>
            </p:nvCxnSpPr>
            <p:spPr>
              <a:xfrm>
                <a:off x="6123176"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p:cNvCxnSpPr/>
              <p:nvPr/>
            </p:nvCxnSpPr>
            <p:spPr>
              <a:xfrm>
                <a:off x="639558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p:cNvCxnSpPr/>
              <p:nvPr/>
            </p:nvCxnSpPr>
            <p:spPr>
              <a:xfrm>
                <a:off x="6674450"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p:cNvCxnSpPr/>
              <p:nvPr/>
            </p:nvCxnSpPr>
            <p:spPr>
              <a:xfrm>
                <a:off x="6962467" y="2029259"/>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 name="Group 5"/>
            <p:cNvGrpSpPr/>
            <p:nvPr/>
          </p:nvGrpSpPr>
          <p:grpSpPr>
            <a:xfrm>
              <a:off x="4298730" y="1867906"/>
              <a:ext cx="2511339" cy="2658159"/>
              <a:chOff x="4298730" y="1870642"/>
              <a:chExt cx="2511339" cy="2666227"/>
            </a:xfrm>
          </p:grpSpPr>
          <p:cxnSp>
            <p:nvCxnSpPr>
              <p:cNvPr id="7" name="Straight Connector 6"/>
              <p:cNvCxnSpPr/>
              <p:nvPr/>
            </p:nvCxnSpPr>
            <p:spPr>
              <a:xfrm>
                <a:off x="4298730" y="18759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p:cNvCxnSpPr/>
              <p:nvPr/>
            </p:nvCxnSpPr>
            <p:spPr>
              <a:xfrm>
                <a:off x="4571136" y="18759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 name="Straight Connector 8"/>
              <p:cNvCxnSpPr/>
              <p:nvPr/>
            </p:nvCxnSpPr>
            <p:spPr>
              <a:xfrm>
                <a:off x="4850004" y="18759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 name="Straight Connector 9"/>
              <p:cNvCxnSpPr/>
              <p:nvPr/>
            </p:nvCxnSpPr>
            <p:spPr>
              <a:xfrm>
                <a:off x="5130987"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 name="Straight Connector 10"/>
              <p:cNvCxnSpPr/>
              <p:nvPr/>
            </p:nvCxnSpPr>
            <p:spPr>
              <a:xfrm>
                <a:off x="5403393"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p:cNvCxnSpPr/>
              <p:nvPr/>
            </p:nvCxnSpPr>
            <p:spPr>
              <a:xfrm>
                <a:off x="5682261"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 name="Straight Connector 12"/>
              <p:cNvCxnSpPr/>
              <p:nvPr/>
            </p:nvCxnSpPr>
            <p:spPr>
              <a:xfrm>
                <a:off x="5970776"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p:cNvCxnSpPr/>
              <p:nvPr/>
            </p:nvCxnSpPr>
            <p:spPr>
              <a:xfrm>
                <a:off x="6243182"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p:cNvCxnSpPr/>
              <p:nvPr/>
            </p:nvCxnSpPr>
            <p:spPr>
              <a:xfrm>
                <a:off x="6522050"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p:cNvCxnSpPr/>
              <p:nvPr/>
            </p:nvCxnSpPr>
            <p:spPr>
              <a:xfrm>
                <a:off x="6810067" y="1876859"/>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27" name="TextBox 26"/>
          <p:cNvSpPr txBox="1"/>
          <p:nvPr/>
        </p:nvSpPr>
        <p:spPr>
          <a:xfrm>
            <a:off x="7878675" y="1306047"/>
            <a:ext cx="4284751" cy="4076778"/>
          </a:xfrm>
          <a:prstGeom prst="rect">
            <a:avLst/>
          </a:prstGeom>
          <a:noFill/>
        </p:spPr>
        <p:txBody>
          <a:bodyPr wrap="square" lIns="190234" tIns="152188" rIns="190234" bIns="152188" rtlCol="0">
            <a:spAutoFit/>
          </a:bodyPr>
          <a:lstStyle/>
          <a:p>
            <a:pPr defTabSz="951156">
              <a:lnSpc>
                <a:spcPct val="90000"/>
              </a:lnSpc>
              <a:defRPr/>
            </a:pPr>
            <a:r>
              <a:rPr lang="en-US" dirty="0">
                <a:solidFill>
                  <a:srgbClr val="0078D7"/>
                </a:solidFill>
                <a:latin typeface="+mj-lt"/>
              </a:rPr>
              <a:t>Cloud technology enables security to:</a:t>
            </a:r>
          </a:p>
          <a:p>
            <a:pPr defTabSz="951156">
              <a:lnSpc>
                <a:spcPct val="90000"/>
              </a:lnSpc>
              <a:defRPr/>
            </a:pPr>
            <a:endParaRPr lang="en-US" sz="1144" kern="0" spc="-52" dirty="0">
              <a:gradFill>
                <a:gsLst>
                  <a:gs pos="2917">
                    <a:srgbClr val="505050"/>
                  </a:gs>
                  <a:gs pos="30000">
                    <a:srgbClr val="505050"/>
                  </a:gs>
                </a:gsLst>
                <a:lin ang="5400000" scaled="0"/>
              </a:gradFill>
              <a:latin typeface="Segoe UI"/>
            </a:endParaRPr>
          </a:p>
          <a:p>
            <a:pPr marL="295585" defTabSz="951156">
              <a:lnSpc>
                <a:spcPct val="150000"/>
              </a:lnSpc>
              <a:spcBef>
                <a:spcPts val="1248"/>
              </a:spcBef>
              <a:defRPr/>
            </a:pPr>
            <a:r>
              <a:rPr lang="en-US" sz="1664" kern="0" spc="-52"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rPr>
              <a:t>Shift responsibilities to provider and </a:t>
            </a:r>
            <a:br>
              <a:rPr lang="en-US" sz="1664" kern="0" spc="-52"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rPr>
            </a:br>
            <a:r>
              <a:rPr lang="en-US" sz="1664" kern="0" spc="-52"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rPr>
              <a:t>re-allocate your resources</a:t>
            </a:r>
          </a:p>
          <a:p>
            <a:pPr marL="295585" defTabSz="951156">
              <a:lnSpc>
                <a:spcPct val="150000"/>
              </a:lnSpc>
              <a:spcBef>
                <a:spcPts val="1248"/>
              </a:spcBef>
              <a:defRPr/>
            </a:pPr>
            <a:r>
              <a:rPr lang="en-US" sz="1664" kern="0" spc="-52"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rPr>
              <a:t>Leverage cloud-based security capabilities for more effectiveness</a:t>
            </a:r>
          </a:p>
          <a:p>
            <a:pPr marL="295585" defTabSz="951156">
              <a:lnSpc>
                <a:spcPct val="150000"/>
              </a:lnSpc>
              <a:spcBef>
                <a:spcPts val="1248"/>
              </a:spcBef>
              <a:defRPr/>
            </a:pPr>
            <a:r>
              <a:rPr lang="en-US" sz="1664" kern="0" spc="-52"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rPr>
              <a:t>Use cloud intelligence improve detection/response/time </a:t>
            </a:r>
          </a:p>
          <a:p>
            <a:pPr defTabSz="951156">
              <a:lnSpc>
                <a:spcPct val="90000"/>
              </a:lnSpc>
              <a:defRPr/>
            </a:pPr>
            <a:endParaRPr lang="en-US" sz="2497" kern="0" spc="-52" dirty="0">
              <a:gradFill>
                <a:gsLst>
                  <a:gs pos="2917">
                    <a:srgbClr val="505050"/>
                  </a:gs>
                  <a:gs pos="30000">
                    <a:srgbClr val="505050"/>
                  </a:gs>
                </a:gsLst>
                <a:lin ang="5400000" scaled="0"/>
              </a:gradFill>
              <a:latin typeface="Segoe UI"/>
            </a:endParaRPr>
          </a:p>
        </p:txBody>
      </p:sp>
      <p:sp>
        <p:nvSpPr>
          <p:cNvPr id="28" name="Rectangle 27"/>
          <p:cNvSpPr/>
          <p:nvPr/>
        </p:nvSpPr>
        <p:spPr>
          <a:xfrm>
            <a:off x="689653" y="1382495"/>
            <a:ext cx="2151743" cy="369332"/>
          </a:xfrm>
          <a:prstGeom prst="rect">
            <a:avLst/>
          </a:prstGeom>
        </p:spPr>
        <p:txBody>
          <a:bodyPr wrap="none">
            <a:spAutoFit/>
          </a:bodyPr>
          <a:lstStyle/>
          <a:p>
            <a:pPr defTabSz="951156">
              <a:defRPr/>
            </a:pPr>
            <a:r>
              <a:rPr lang="en-US" dirty="0">
                <a:solidFill>
                  <a:srgbClr val="0078D7"/>
                </a:solidFill>
                <a:latin typeface="+mj-lt"/>
              </a:rPr>
              <a:t>Traditional approach</a:t>
            </a:r>
          </a:p>
        </p:txBody>
      </p:sp>
      <p:sp>
        <p:nvSpPr>
          <p:cNvPr id="29" name="TextBox 28"/>
          <p:cNvSpPr txBox="1"/>
          <p:nvPr/>
        </p:nvSpPr>
        <p:spPr>
          <a:xfrm>
            <a:off x="1445310" y="5224119"/>
            <a:ext cx="5086009" cy="1541868"/>
          </a:xfrm>
          <a:prstGeom prst="rect">
            <a:avLst/>
          </a:prstGeom>
          <a:noFill/>
        </p:spPr>
        <p:txBody>
          <a:bodyPr wrap="square" lIns="190234" tIns="152188" rIns="190234" bIns="152188" rtlCol="0">
            <a:spAutoFit/>
          </a:bodyPr>
          <a:lstStyle/>
          <a:p>
            <a:pPr defTabSz="951156">
              <a:lnSpc>
                <a:spcPct val="90000"/>
              </a:lnSpc>
              <a:defRPr/>
            </a:pPr>
            <a:endParaRPr lang="en-US" sz="416" kern="0" spc="-52" dirty="0">
              <a:gradFill>
                <a:gsLst>
                  <a:gs pos="2917">
                    <a:srgbClr val="505050"/>
                  </a:gs>
                  <a:gs pos="30000">
                    <a:srgbClr val="505050"/>
                  </a:gs>
                </a:gsLst>
                <a:lin ang="5400000" scaled="0"/>
              </a:gradFill>
              <a:latin typeface="Segoe UI"/>
            </a:endParaRPr>
          </a:p>
          <a:p>
            <a:pPr marL="295585" lvl="1" defTabSz="951156">
              <a:lnSpc>
                <a:spcPct val="150000"/>
              </a:lnSpc>
              <a:defRPr/>
            </a:pPr>
            <a:r>
              <a:rPr lang="en-US" sz="1664" kern="0" spc="-52" dirty="0">
                <a:gradFill>
                  <a:gsLst>
                    <a:gs pos="2917">
                      <a:srgbClr val="505050"/>
                    </a:gs>
                    <a:gs pos="30000">
                      <a:srgbClr val="505050"/>
                    </a:gs>
                  </a:gsLst>
                  <a:lin ang="5400000" scaled="0"/>
                </a:gradFill>
                <a:latin typeface="Segoe UI"/>
              </a:rPr>
              <a:t>Limited resources available </a:t>
            </a:r>
          </a:p>
          <a:p>
            <a:pPr marL="295585" lvl="1" defTabSz="951156">
              <a:lnSpc>
                <a:spcPct val="150000"/>
              </a:lnSpc>
              <a:defRPr/>
            </a:pPr>
            <a:r>
              <a:rPr lang="en-US" sz="1664" kern="0" spc="-52" dirty="0">
                <a:gradFill>
                  <a:gsLst>
                    <a:gs pos="2917">
                      <a:srgbClr val="505050"/>
                    </a:gs>
                    <a:gs pos="30000">
                      <a:srgbClr val="505050"/>
                    </a:gs>
                  </a:gsLst>
                  <a:lin ang="5400000" scaled="0"/>
                </a:gradFill>
                <a:latin typeface="Segoe UI"/>
              </a:rPr>
              <a:t>Many unmet responsibilities</a:t>
            </a:r>
          </a:p>
          <a:p>
            <a:pPr marL="295585" lvl="1" defTabSz="951156">
              <a:lnSpc>
                <a:spcPct val="150000"/>
              </a:lnSpc>
              <a:defRPr/>
            </a:pPr>
            <a:r>
              <a:rPr lang="en-US" sz="1664" i="1" kern="0" spc="-52" dirty="0">
                <a:gradFill>
                  <a:gsLst>
                    <a:gs pos="2917">
                      <a:srgbClr val="505050"/>
                    </a:gs>
                    <a:gs pos="30000">
                      <a:srgbClr val="505050"/>
                    </a:gs>
                  </a:gsLst>
                  <a:lin ang="5400000" scaled="0"/>
                </a:gradFill>
                <a:latin typeface="Segoe UI"/>
              </a:rPr>
              <a:t>Attackers exploiting vulnerabilities at all layers</a:t>
            </a:r>
          </a:p>
        </p:txBody>
      </p:sp>
      <p:sp>
        <p:nvSpPr>
          <p:cNvPr id="30" name="Rectangle 29"/>
          <p:cNvSpPr/>
          <p:nvPr/>
        </p:nvSpPr>
        <p:spPr bwMode="auto">
          <a:xfrm>
            <a:off x="1610517" y="5573514"/>
            <a:ext cx="167744" cy="167744"/>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1618418" y="5973904"/>
            <a:ext cx="153397" cy="153397"/>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a:xfrm>
            <a:off x="4276882" y="1383246"/>
            <a:ext cx="2422458" cy="369332"/>
          </a:xfrm>
          <a:prstGeom prst="rect">
            <a:avLst/>
          </a:prstGeom>
        </p:spPr>
        <p:txBody>
          <a:bodyPr wrap="none">
            <a:spAutoFit/>
          </a:bodyPr>
          <a:lstStyle/>
          <a:p>
            <a:pPr defTabSz="951156">
              <a:defRPr/>
            </a:pPr>
            <a:r>
              <a:rPr lang="en-US" dirty="0">
                <a:solidFill>
                  <a:srgbClr val="0078D7"/>
                </a:solidFill>
                <a:latin typeface="+mj-lt"/>
              </a:rPr>
              <a:t>Cloud-enabled security</a:t>
            </a:r>
          </a:p>
        </p:txBody>
      </p:sp>
      <p:grpSp>
        <p:nvGrpSpPr>
          <p:cNvPr id="33" name="Group 32"/>
          <p:cNvGrpSpPr/>
          <p:nvPr/>
        </p:nvGrpSpPr>
        <p:grpSpPr>
          <a:xfrm>
            <a:off x="754960" y="1951327"/>
            <a:ext cx="2788522" cy="2765046"/>
            <a:chOff x="550897" y="1802583"/>
            <a:chExt cx="1996996" cy="1883186"/>
          </a:xfrm>
        </p:grpSpPr>
        <p:sp>
          <p:nvSpPr>
            <p:cNvPr id="34" name="Rectangle 33"/>
            <p:cNvSpPr/>
            <p:nvPr/>
          </p:nvSpPr>
          <p:spPr bwMode="auto">
            <a:xfrm>
              <a:off x="550898"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757694"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p:cNvSpPr/>
            <p:nvPr/>
          </p:nvSpPr>
          <p:spPr bwMode="auto">
            <a:xfrm>
              <a:off x="964492"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1171289"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p:cNvSpPr/>
            <p:nvPr/>
          </p:nvSpPr>
          <p:spPr bwMode="auto">
            <a:xfrm>
              <a:off x="1378086"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1584883"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1791680"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1998477"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p:cNvSpPr/>
            <p:nvPr/>
          </p:nvSpPr>
          <p:spPr bwMode="auto">
            <a:xfrm>
              <a:off x="2205273"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p:cNvSpPr/>
            <p:nvPr/>
          </p:nvSpPr>
          <p:spPr bwMode="auto">
            <a:xfrm>
              <a:off x="2412075"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550898"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p:cNvSpPr/>
            <p:nvPr/>
          </p:nvSpPr>
          <p:spPr bwMode="auto">
            <a:xfrm>
              <a:off x="757694"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a:off x="964492"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1171289"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bwMode="auto">
            <a:xfrm>
              <a:off x="1378086"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p:cNvSpPr/>
            <p:nvPr/>
          </p:nvSpPr>
          <p:spPr bwMode="auto">
            <a:xfrm>
              <a:off x="1584883"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1791680"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1998477"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a:off x="2205273"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a:off x="2412075"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550898"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757694"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964492"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171289"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378086"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584883"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p:cNvSpPr/>
            <p:nvPr/>
          </p:nvSpPr>
          <p:spPr bwMode="auto">
            <a:xfrm>
              <a:off x="1791680"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p:cNvSpPr/>
            <p:nvPr/>
          </p:nvSpPr>
          <p:spPr bwMode="auto">
            <a:xfrm>
              <a:off x="1998477"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p:cNvSpPr/>
            <p:nvPr/>
          </p:nvSpPr>
          <p:spPr bwMode="auto">
            <a:xfrm>
              <a:off x="2205273"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p:cNvSpPr/>
            <p:nvPr/>
          </p:nvSpPr>
          <p:spPr bwMode="auto">
            <a:xfrm>
              <a:off x="2412075"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p:cNvSpPr/>
            <p:nvPr/>
          </p:nvSpPr>
          <p:spPr bwMode="auto">
            <a:xfrm>
              <a:off x="550898"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p:cNvSpPr/>
            <p:nvPr/>
          </p:nvSpPr>
          <p:spPr bwMode="auto">
            <a:xfrm>
              <a:off x="757694"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964492"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p:cNvSpPr/>
            <p:nvPr/>
          </p:nvSpPr>
          <p:spPr bwMode="auto">
            <a:xfrm>
              <a:off x="1171289"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1378086"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p:cNvSpPr/>
            <p:nvPr/>
          </p:nvSpPr>
          <p:spPr bwMode="auto">
            <a:xfrm>
              <a:off x="1584883"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bwMode="auto">
            <a:xfrm>
              <a:off x="1791680"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bwMode="auto">
            <a:xfrm>
              <a:off x="1998477"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p:cNvSpPr/>
            <p:nvPr/>
          </p:nvSpPr>
          <p:spPr bwMode="auto">
            <a:xfrm>
              <a:off x="2205273"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p:cNvSpPr/>
            <p:nvPr/>
          </p:nvSpPr>
          <p:spPr bwMode="auto">
            <a:xfrm>
              <a:off x="2412075"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p:cNvSpPr/>
            <p:nvPr/>
          </p:nvSpPr>
          <p:spPr bwMode="auto">
            <a:xfrm>
              <a:off x="550898"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p:cNvSpPr/>
            <p:nvPr/>
          </p:nvSpPr>
          <p:spPr bwMode="auto">
            <a:xfrm>
              <a:off x="757694"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Rectangle 75"/>
            <p:cNvSpPr/>
            <p:nvPr/>
          </p:nvSpPr>
          <p:spPr bwMode="auto">
            <a:xfrm>
              <a:off x="964492"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bwMode="auto">
            <a:xfrm>
              <a:off x="1171289"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p:cNvSpPr/>
            <p:nvPr/>
          </p:nvSpPr>
          <p:spPr bwMode="auto">
            <a:xfrm>
              <a:off x="1378086"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p:cNvSpPr/>
            <p:nvPr/>
          </p:nvSpPr>
          <p:spPr bwMode="auto">
            <a:xfrm>
              <a:off x="1584883"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bwMode="auto">
            <a:xfrm>
              <a:off x="1791680"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p:cNvSpPr/>
            <p:nvPr/>
          </p:nvSpPr>
          <p:spPr bwMode="auto">
            <a:xfrm>
              <a:off x="1998477"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p:cNvSpPr/>
            <p:nvPr/>
          </p:nvSpPr>
          <p:spPr bwMode="auto">
            <a:xfrm>
              <a:off x="2205273"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p:cNvSpPr/>
            <p:nvPr/>
          </p:nvSpPr>
          <p:spPr bwMode="auto">
            <a:xfrm>
              <a:off x="2412075"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p:cNvSpPr/>
            <p:nvPr/>
          </p:nvSpPr>
          <p:spPr bwMode="auto">
            <a:xfrm>
              <a:off x="550898"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bwMode="auto">
            <a:xfrm>
              <a:off x="757694"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p:cNvSpPr/>
            <p:nvPr/>
          </p:nvSpPr>
          <p:spPr bwMode="auto">
            <a:xfrm>
              <a:off x="964492"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1171289"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p:cNvSpPr/>
            <p:nvPr/>
          </p:nvSpPr>
          <p:spPr bwMode="auto">
            <a:xfrm>
              <a:off x="1378086"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88"/>
            <p:cNvSpPr/>
            <p:nvPr/>
          </p:nvSpPr>
          <p:spPr bwMode="auto">
            <a:xfrm>
              <a:off x="1584883"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p:cNvSpPr/>
            <p:nvPr/>
          </p:nvSpPr>
          <p:spPr bwMode="auto">
            <a:xfrm>
              <a:off x="1791680"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1998477"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p:cNvSpPr/>
            <p:nvPr/>
          </p:nvSpPr>
          <p:spPr bwMode="auto">
            <a:xfrm>
              <a:off x="2205273"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p:cNvSpPr/>
            <p:nvPr/>
          </p:nvSpPr>
          <p:spPr bwMode="auto">
            <a:xfrm>
              <a:off x="2412075"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p:cNvSpPr/>
            <p:nvPr/>
          </p:nvSpPr>
          <p:spPr bwMode="auto">
            <a:xfrm>
              <a:off x="550898"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p:cNvSpPr/>
            <p:nvPr/>
          </p:nvSpPr>
          <p:spPr bwMode="auto">
            <a:xfrm>
              <a:off x="757694"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964492"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p:cNvSpPr/>
            <p:nvPr/>
          </p:nvSpPr>
          <p:spPr bwMode="auto">
            <a:xfrm>
              <a:off x="1171289"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p:cNvSpPr/>
            <p:nvPr/>
          </p:nvSpPr>
          <p:spPr bwMode="auto">
            <a:xfrm>
              <a:off x="1378086"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p:cNvSpPr/>
            <p:nvPr/>
          </p:nvSpPr>
          <p:spPr bwMode="auto">
            <a:xfrm>
              <a:off x="1584883"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p:cNvSpPr/>
            <p:nvPr/>
          </p:nvSpPr>
          <p:spPr bwMode="auto">
            <a:xfrm>
              <a:off x="1791680"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p:cNvSpPr/>
            <p:nvPr/>
          </p:nvSpPr>
          <p:spPr bwMode="auto">
            <a:xfrm>
              <a:off x="1998477"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p:cNvSpPr/>
            <p:nvPr/>
          </p:nvSpPr>
          <p:spPr bwMode="auto">
            <a:xfrm>
              <a:off x="2205273"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p:cNvSpPr/>
            <p:nvPr/>
          </p:nvSpPr>
          <p:spPr bwMode="auto">
            <a:xfrm>
              <a:off x="2412075"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bwMode="auto">
            <a:xfrm>
              <a:off x="550898"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757694"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964492"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71289"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378086" y="2190887"/>
              <a:ext cx="135818" cy="135818"/>
            </a:xfrm>
            <a:prstGeom prst="rect">
              <a:avLst/>
            </a:prstGeom>
            <a:solidFill>
              <a:schemeClr val="bg1"/>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1584883"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Rectangle 109"/>
            <p:cNvSpPr/>
            <p:nvPr/>
          </p:nvSpPr>
          <p:spPr bwMode="auto">
            <a:xfrm>
              <a:off x="1791680"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Rectangle 110"/>
            <p:cNvSpPr/>
            <p:nvPr/>
          </p:nvSpPr>
          <p:spPr bwMode="auto">
            <a:xfrm>
              <a:off x="1998477"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2205273"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p:cNvSpPr/>
            <p:nvPr/>
          </p:nvSpPr>
          <p:spPr bwMode="auto">
            <a:xfrm>
              <a:off x="2412075"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p:cNvSpPr/>
            <p:nvPr/>
          </p:nvSpPr>
          <p:spPr bwMode="auto">
            <a:xfrm>
              <a:off x="550897"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p:cNvSpPr/>
            <p:nvPr/>
          </p:nvSpPr>
          <p:spPr bwMode="auto">
            <a:xfrm>
              <a:off x="757694"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p:cNvSpPr/>
            <p:nvPr/>
          </p:nvSpPr>
          <p:spPr bwMode="auto">
            <a:xfrm>
              <a:off x="964491" y="1996796"/>
              <a:ext cx="135818" cy="135818"/>
            </a:xfrm>
            <a:prstGeom prst="rect">
              <a:avLst/>
            </a:prstGeom>
            <a:solidFill>
              <a:schemeClr val="bg1"/>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p:cNvSpPr/>
            <p:nvPr/>
          </p:nvSpPr>
          <p:spPr bwMode="auto">
            <a:xfrm>
              <a:off x="1171288"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p:cNvSpPr/>
            <p:nvPr/>
          </p:nvSpPr>
          <p:spPr bwMode="auto">
            <a:xfrm>
              <a:off x="1378085" y="219398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p:cNvSpPr/>
            <p:nvPr/>
          </p:nvSpPr>
          <p:spPr bwMode="auto">
            <a:xfrm>
              <a:off x="1584882"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p:cNvSpPr/>
            <p:nvPr/>
          </p:nvSpPr>
          <p:spPr bwMode="auto">
            <a:xfrm>
              <a:off x="1791679"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p:cNvSpPr/>
            <p:nvPr/>
          </p:nvSpPr>
          <p:spPr bwMode="auto">
            <a:xfrm>
              <a:off x="1998476"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p:cNvSpPr/>
            <p:nvPr/>
          </p:nvSpPr>
          <p:spPr bwMode="auto">
            <a:xfrm>
              <a:off x="2205272"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p:cNvSpPr/>
            <p:nvPr/>
          </p:nvSpPr>
          <p:spPr bwMode="auto">
            <a:xfrm>
              <a:off x="2412075" y="199673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p:cNvSpPr/>
            <p:nvPr/>
          </p:nvSpPr>
          <p:spPr bwMode="auto">
            <a:xfrm>
              <a:off x="550897"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p:cNvSpPr/>
            <p:nvPr/>
          </p:nvSpPr>
          <p:spPr bwMode="auto">
            <a:xfrm>
              <a:off x="964485" y="199673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bwMode="auto">
            <a:xfrm>
              <a:off x="964491"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p:cNvSpPr/>
            <p:nvPr/>
          </p:nvSpPr>
          <p:spPr bwMode="auto">
            <a:xfrm>
              <a:off x="1171288"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ectangle 127"/>
            <p:cNvSpPr/>
            <p:nvPr/>
          </p:nvSpPr>
          <p:spPr bwMode="auto">
            <a:xfrm>
              <a:off x="1378085"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Rectangle 128"/>
            <p:cNvSpPr/>
            <p:nvPr/>
          </p:nvSpPr>
          <p:spPr bwMode="auto">
            <a:xfrm>
              <a:off x="1584882"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Rectangle 129"/>
            <p:cNvSpPr/>
            <p:nvPr/>
          </p:nvSpPr>
          <p:spPr bwMode="auto">
            <a:xfrm>
              <a:off x="1791679"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p:cNvSpPr/>
            <p:nvPr/>
          </p:nvSpPr>
          <p:spPr bwMode="auto">
            <a:xfrm>
              <a:off x="1998476"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p:cNvSpPr/>
            <p:nvPr/>
          </p:nvSpPr>
          <p:spPr bwMode="auto">
            <a:xfrm>
              <a:off x="2205272"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p:cNvSpPr/>
            <p:nvPr/>
          </p:nvSpPr>
          <p:spPr bwMode="auto">
            <a:xfrm>
              <a:off x="2412075" y="180258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p:cNvSpPr/>
            <p:nvPr/>
          </p:nvSpPr>
          <p:spPr bwMode="auto">
            <a:xfrm>
              <a:off x="755192" y="180920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1374692" y="1997199"/>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6" name="Rectangle 135"/>
          <p:cNvSpPr/>
          <p:nvPr/>
        </p:nvSpPr>
        <p:spPr bwMode="auto">
          <a:xfrm>
            <a:off x="1043722" y="366397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2776300" y="3380824"/>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p:cNvSpPr/>
          <p:nvPr/>
        </p:nvSpPr>
        <p:spPr bwMode="auto">
          <a:xfrm>
            <a:off x="754960"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Rectangle 138"/>
          <p:cNvSpPr/>
          <p:nvPr/>
        </p:nvSpPr>
        <p:spPr bwMode="auto">
          <a:xfrm>
            <a:off x="1332486"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p:cNvSpPr/>
          <p:nvPr/>
        </p:nvSpPr>
        <p:spPr bwMode="auto">
          <a:xfrm>
            <a:off x="2198775"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0"/>
          <p:cNvSpPr/>
          <p:nvPr/>
        </p:nvSpPr>
        <p:spPr bwMode="auto">
          <a:xfrm>
            <a:off x="2776300"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Rectangle 141"/>
          <p:cNvSpPr/>
          <p:nvPr/>
        </p:nvSpPr>
        <p:spPr bwMode="auto">
          <a:xfrm>
            <a:off x="3065062"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Rectangle 142"/>
          <p:cNvSpPr/>
          <p:nvPr/>
        </p:nvSpPr>
        <p:spPr bwMode="auto">
          <a:xfrm>
            <a:off x="3353831"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ectangle 143"/>
          <p:cNvSpPr/>
          <p:nvPr/>
        </p:nvSpPr>
        <p:spPr bwMode="auto">
          <a:xfrm>
            <a:off x="1332486" y="3093841"/>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ectangle 144"/>
          <p:cNvSpPr/>
          <p:nvPr/>
        </p:nvSpPr>
        <p:spPr bwMode="auto">
          <a:xfrm>
            <a:off x="2198775" y="3093841"/>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Rectangle 145"/>
          <p:cNvSpPr/>
          <p:nvPr/>
        </p:nvSpPr>
        <p:spPr bwMode="auto">
          <a:xfrm>
            <a:off x="754960" y="2812033"/>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p:cNvSpPr/>
          <p:nvPr/>
        </p:nvSpPr>
        <p:spPr bwMode="auto">
          <a:xfrm>
            <a:off x="3353831" y="2812033"/>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p:nvPr/>
        </p:nvSpPr>
        <p:spPr bwMode="auto">
          <a:xfrm>
            <a:off x="1043722" y="2527055"/>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p:cNvSpPr/>
          <p:nvPr/>
        </p:nvSpPr>
        <p:spPr bwMode="auto">
          <a:xfrm>
            <a:off x="1910010" y="2809846"/>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p:cNvSpPr/>
          <p:nvPr/>
        </p:nvSpPr>
        <p:spPr bwMode="auto">
          <a:xfrm>
            <a:off x="2776299" y="252570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p:cNvSpPr/>
          <p:nvPr/>
        </p:nvSpPr>
        <p:spPr bwMode="auto">
          <a:xfrm>
            <a:off x="1332477" y="2520230"/>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Right Arrow 249"/>
          <p:cNvSpPr/>
          <p:nvPr/>
        </p:nvSpPr>
        <p:spPr bwMode="auto">
          <a:xfrm>
            <a:off x="360844" y="1957423"/>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3" name="Right Arrow 250"/>
          <p:cNvSpPr/>
          <p:nvPr/>
        </p:nvSpPr>
        <p:spPr bwMode="auto">
          <a:xfrm>
            <a:off x="360844" y="2240971"/>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4" name="Right Arrow 251"/>
          <p:cNvSpPr/>
          <p:nvPr/>
        </p:nvSpPr>
        <p:spPr bwMode="auto">
          <a:xfrm>
            <a:off x="360844" y="2524519"/>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5" name="Right Arrow 252"/>
          <p:cNvSpPr/>
          <p:nvPr/>
        </p:nvSpPr>
        <p:spPr bwMode="auto">
          <a:xfrm>
            <a:off x="360844" y="2808067"/>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6" name="Right Arrow 253"/>
          <p:cNvSpPr/>
          <p:nvPr/>
        </p:nvSpPr>
        <p:spPr bwMode="auto">
          <a:xfrm>
            <a:off x="360844" y="3091615"/>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7" name="Right Arrow 254"/>
          <p:cNvSpPr/>
          <p:nvPr/>
        </p:nvSpPr>
        <p:spPr bwMode="auto">
          <a:xfrm>
            <a:off x="360844" y="3375163"/>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8" name="Right Arrow 255"/>
          <p:cNvSpPr/>
          <p:nvPr/>
        </p:nvSpPr>
        <p:spPr bwMode="auto">
          <a:xfrm>
            <a:off x="360844" y="3658711"/>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9" name="Right Arrow 256"/>
          <p:cNvSpPr/>
          <p:nvPr/>
        </p:nvSpPr>
        <p:spPr bwMode="auto">
          <a:xfrm>
            <a:off x="360844" y="3942259"/>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0" name="Right Arrow 257"/>
          <p:cNvSpPr/>
          <p:nvPr/>
        </p:nvSpPr>
        <p:spPr bwMode="auto">
          <a:xfrm>
            <a:off x="360844" y="4225807"/>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1" name="Right Arrow 258"/>
          <p:cNvSpPr/>
          <p:nvPr/>
        </p:nvSpPr>
        <p:spPr bwMode="auto">
          <a:xfrm>
            <a:off x="360844" y="4509355"/>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2" name="Right Arrow 259"/>
          <p:cNvSpPr/>
          <p:nvPr/>
        </p:nvSpPr>
        <p:spPr bwMode="auto">
          <a:xfrm>
            <a:off x="3948230" y="1959675"/>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3" name="Right Arrow 260"/>
          <p:cNvSpPr/>
          <p:nvPr/>
        </p:nvSpPr>
        <p:spPr bwMode="auto">
          <a:xfrm>
            <a:off x="3948230" y="2243224"/>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4" name="Right Arrow 261"/>
          <p:cNvSpPr/>
          <p:nvPr/>
        </p:nvSpPr>
        <p:spPr bwMode="auto">
          <a:xfrm>
            <a:off x="3948230" y="2526772"/>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5" name="Right Arrow 262"/>
          <p:cNvSpPr/>
          <p:nvPr/>
        </p:nvSpPr>
        <p:spPr bwMode="auto">
          <a:xfrm>
            <a:off x="3948230" y="2810320"/>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6" name="Right Arrow 263"/>
          <p:cNvSpPr/>
          <p:nvPr/>
        </p:nvSpPr>
        <p:spPr bwMode="auto">
          <a:xfrm>
            <a:off x="3948230" y="3093868"/>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7" name="Right Arrow 264"/>
          <p:cNvSpPr/>
          <p:nvPr/>
        </p:nvSpPr>
        <p:spPr bwMode="auto">
          <a:xfrm>
            <a:off x="3948230" y="3377416"/>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8" name="Right Arrow 265"/>
          <p:cNvSpPr/>
          <p:nvPr/>
        </p:nvSpPr>
        <p:spPr bwMode="auto">
          <a:xfrm>
            <a:off x="3948230" y="3660964"/>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9" name="Right Arrow 266"/>
          <p:cNvSpPr/>
          <p:nvPr/>
        </p:nvSpPr>
        <p:spPr bwMode="auto">
          <a:xfrm>
            <a:off x="3948230" y="3944512"/>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70" name="Right Arrow 267"/>
          <p:cNvSpPr/>
          <p:nvPr/>
        </p:nvSpPr>
        <p:spPr bwMode="auto">
          <a:xfrm>
            <a:off x="3948230" y="4228060"/>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71" name="Right Arrow 268"/>
          <p:cNvSpPr/>
          <p:nvPr/>
        </p:nvSpPr>
        <p:spPr bwMode="auto">
          <a:xfrm>
            <a:off x="3948230" y="4511608"/>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72" name="Right Arrow 269"/>
          <p:cNvSpPr/>
          <p:nvPr/>
        </p:nvSpPr>
        <p:spPr bwMode="auto">
          <a:xfrm>
            <a:off x="1610518" y="6328331"/>
            <a:ext cx="214740"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73" name="Rectangle 172"/>
          <p:cNvSpPr/>
          <p:nvPr/>
        </p:nvSpPr>
        <p:spPr bwMode="auto">
          <a:xfrm>
            <a:off x="281846" y="4926967"/>
            <a:ext cx="7124133" cy="1796492"/>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32597">
              <a:lnSpc>
                <a:spcPct val="90000"/>
              </a:lnSpc>
              <a:defRPr/>
            </a:pPr>
            <a:r>
              <a:rPr lang="en-US" sz="2081" i="1" kern="0" spc="-52" dirty="0">
                <a:gradFill>
                  <a:gsLst>
                    <a:gs pos="2917">
                      <a:srgbClr val="505050"/>
                    </a:gs>
                    <a:gs pos="30000">
                      <a:srgbClr val="505050"/>
                    </a:gs>
                  </a:gsLst>
                  <a:lin ang="5400000" scaled="0"/>
                </a:gradFill>
                <a:latin typeface="Segoe UI"/>
                <a:cs typeface="Segoe UI Semilight" panose="020B0402040204020203" pitchFamily="34" charset="0"/>
              </a:rPr>
              <a:t>Large Problem Set</a:t>
            </a:r>
          </a:p>
        </p:txBody>
      </p:sp>
      <p:grpSp>
        <p:nvGrpSpPr>
          <p:cNvPr id="174" name="Group 173"/>
          <p:cNvGrpSpPr/>
          <p:nvPr/>
        </p:nvGrpSpPr>
        <p:grpSpPr>
          <a:xfrm>
            <a:off x="4381610" y="1943016"/>
            <a:ext cx="2788522" cy="2765046"/>
            <a:chOff x="550897" y="1802583"/>
            <a:chExt cx="1996996" cy="1883186"/>
          </a:xfrm>
          <a:solidFill>
            <a:srgbClr val="FFFFFF">
              <a:alpha val="89804"/>
            </a:srgbClr>
          </a:solidFill>
        </p:grpSpPr>
        <p:sp>
          <p:nvSpPr>
            <p:cNvPr id="175" name="Rectangle 174"/>
            <p:cNvSpPr/>
            <p:nvPr/>
          </p:nvSpPr>
          <p:spPr bwMode="auto">
            <a:xfrm>
              <a:off x="550898"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p:cNvSpPr/>
            <p:nvPr/>
          </p:nvSpPr>
          <p:spPr bwMode="auto">
            <a:xfrm>
              <a:off x="757694"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p:cNvSpPr/>
            <p:nvPr/>
          </p:nvSpPr>
          <p:spPr bwMode="auto">
            <a:xfrm>
              <a:off x="964492"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p:cNvSpPr/>
            <p:nvPr/>
          </p:nvSpPr>
          <p:spPr bwMode="auto">
            <a:xfrm>
              <a:off x="1171289"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Rectangle 178"/>
            <p:cNvSpPr/>
            <p:nvPr/>
          </p:nvSpPr>
          <p:spPr bwMode="auto">
            <a:xfrm>
              <a:off x="1378086"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bwMode="auto">
            <a:xfrm>
              <a:off x="1584883"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p:cNvSpPr/>
            <p:nvPr/>
          </p:nvSpPr>
          <p:spPr bwMode="auto">
            <a:xfrm>
              <a:off x="1791680"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p:cNvSpPr/>
            <p:nvPr/>
          </p:nvSpPr>
          <p:spPr bwMode="auto">
            <a:xfrm>
              <a:off x="1998477"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p:cNvSpPr/>
            <p:nvPr/>
          </p:nvSpPr>
          <p:spPr bwMode="auto">
            <a:xfrm>
              <a:off x="2205273"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Rectangle 183"/>
            <p:cNvSpPr/>
            <p:nvPr/>
          </p:nvSpPr>
          <p:spPr bwMode="auto">
            <a:xfrm>
              <a:off x="2412075"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p:cNvSpPr/>
            <p:nvPr/>
          </p:nvSpPr>
          <p:spPr bwMode="auto">
            <a:xfrm>
              <a:off x="550898"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757694"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964492"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Rectangle 187"/>
            <p:cNvSpPr/>
            <p:nvPr/>
          </p:nvSpPr>
          <p:spPr bwMode="auto">
            <a:xfrm>
              <a:off x="1171289"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Rectangle 188"/>
            <p:cNvSpPr/>
            <p:nvPr/>
          </p:nvSpPr>
          <p:spPr bwMode="auto">
            <a:xfrm>
              <a:off x="1378086"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Rectangle 189"/>
            <p:cNvSpPr/>
            <p:nvPr/>
          </p:nvSpPr>
          <p:spPr bwMode="auto">
            <a:xfrm>
              <a:off x="1584883"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Rectangle 190"/>
            <p:cNvSpPr/>
            <p:nvPr/>
          </p:nvSpPr>
          <p:spPr bwMode="auto">
            <a:xfrm>
              <a:off x="1791680"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Rectangle 191"/>
            <p:cNvSpPr/>
            <p:nvPr/>
          </p:nvSpPr>
          <p:spPr bwMode="auto">
            <a:xfrm>
              <a:off x="1998477"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Rectangle 192"/>
            <p:cNvSpPr/>
            <p:nvPr/>
          </p:nvSpPr>
          <p:spPr bwMode="auto">
            <a:xfrm>
              <a:off x="2205273"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p:cNvSpPr/>
            <p:nvPr/>
          </p:nvSpPr>
          <p:spPr bwMode="auto">
            <a:xfrm>
              <a:off x="2412075"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p:cNvSpPr/>
            <p:nvPr/>
          </p:nvSpPr>
          <p:spPr bwMode="auto">
            <a:xfrm>
              <a:off x="550898"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p:cNvSpPr/>
            <p:nvPr/>
          </p:nvSpPr>
          <p:spPr bwMode="auto">
            <a:xfrm>
              <a:off x="757694"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196"/>
            <p:cNvSpPr/>
            <p:nvPr/>
          </p:nvSpPr>
          <p:spPr bwMode="auto">
            <a:xfrm>
              <a:off x="964492"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p:cNvSpPr/>
            <p:nvPr/>
          </p:nvSpPr>
          <p:spPr bwMode="auto">
            <a:xfrm>
              <a:off x="1171289"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p:cNvSpPr/>
            <p:nvPr/>
          </p:nvSpPr>
          <p:spPr bwMode="auto">
            <a:xfrm>
              <a:off x="1378086"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p:cNvSpPr/>
            <p:nvPr/>
          </p:nvSpPr>
          <p:spPr bwMode="auto">
            <a:xfrm>
              <a:off x="1584883"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a:off x="1791680"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2" name="Rectangle 201"/>
            <p:cNvSpPr/>
            <p:nvPr/>
          </p:nvSpPr>
          <p:spPr bwMode="auto">
            <a:xfrm>
              <a:off x="1998477"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3" name="Rectangle 202"/>
            <p:cNvSpPr/>
            <p:nvPr/>
          </p:nvSpPr>
          <p:spPr bwMode="auto">
            <a:xfrm>
              <a:off x="2205273"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Rectangle 203"/>
            <p:cNvSpPr/>
            <p:nvPr/>
          </p:nvSpPr>
          <p:spPr bwMode="auto">
            <a:xfrm>
              <a:off x="2412075"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5" name="Rectangle 204"/>
            <p:cNvSpPr/>
            <p:nvPr/>
          </p:nvSpPr>
          <p:spPr bwMode="auto">
            <a:xfrm>
              <a:off x="550898"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Rectangle 205"/>
            <p:cNvSpPr/>
            <p:nvPr/>
          </p:nvSpPr>
          <p:spPr bwMode="auto">
            <a:xfrm>
              <a:off x="757694"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206"/>
            <p:cNvSpPr/>
            <p:nvPr/>
          </p:nvSpPr>
          <p:spPr bwMode="auto">
            <a:xfrm>
              <a:off x="964492"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p:cNvSpPr/>
            <p:nvPr/>
          </p:nvSpPr>
          <p:spPr bwMode="auto">
            <a:xfrm>
              <a:off x="1171289"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p:cNvSpPr/>
            <p:nvPr/>
          </p:nvSpPr>
          <p:spPr bwMode="auto">
            <a:xfrm>
              <a:off x="1378086"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1584883"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Rectangle 210"/>
            <p:cNvSpPr/>
            <p:nvPr/>
          </p:nvSpPr>
          <p:spPr bwMode="auto">
            <a:xfrm>
              <a:off x="1791680"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Rectangle 211"/>
            <p:cNvSpPr/>
            <p:nvPr/>
          </p:nvSpPr>
          <p:spPr bwMode="auto">
            <a:xfrm>
              <a:off x="1998477"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Rectangle 212"/>
            <p:cNvSpPr/>
            <p:nvPr/>
          </p:nvSpPr>
          <p:spPr bwMode="auto">
            <a:xfrm>
              <a:off x="2205273"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Rectangle 213"/>
            <p:cNvSpPr/>
            <p:nvPr/>
          </p:nvSpPr>
          <p:spPr bwMode="auto">
            <a:xfrm>
              <a:off x="2412075"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Rectangle 214"/>
            <p:cNvSpPr/>
            <p:nvPr/>
          </p:nvSpPr>
          <p:spPr bwMode="auto">
            <a:xfrm>
              <a:off x="550898"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ectangle 215"/>
            <p:cNvSpPr/>
            <p:nvPr/>
          </p:nvSpPr>
          <p:spPr bwMode="auto">
            <a:xfrm>
              <a:off x="757694"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p:cNvSpPr/>
            <p:nvPr/>
          </p:nvSpPr>
          <p:spPr bwMode="auto">
            <a:xfrm>
              <a:off x="964492"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Rectangle 217"/>
            <p:cNvSpPr/>
            <p:nvPr/>
          </p:nvSpPr>
          <p:spPr bwMode="auto">
            <a:xfrm>
              <a:off x="1171289"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9" name="Rectangle 218"/>
            <p:cNvSpPr/>
            <p:nvPr/>
          </p:nvSpPr>
          <p:spPr bwMode="auto">
            <a:xfrm>
              <a:off x="1378086"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Rectangle 219"/>
            <p:cNvSpPr/>
            <p:nvPr/>
          </p:nvSpPr>
          <p:spPr bwMode="auto">
            <a:xfrm>
              <a:off x="1584883"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p:cNvSpPr/>
            <p:nvPr/>
          </p:nvSpPr>
          <p:spPr bwMode="auto">
            <a:xfrm>
              <a:off x="1791680"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Rectangle 221"/>
            <p:cNvSpPr/>
            <p:nvPr/>
          </p:nvSpPr>
          <p:spPr bwMode="auto">
            <a:xfrm>
              <a:off x="1998477"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Rectangle 222"/>
            <p:cNvSpPr/>
            <p:nvPr/>
          </p:nvSpPr>
          <p:spPr bwMode="auto">
            <a:xfrm>
              <a:off x="2205273"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Rectangle 223"/>
            <p:cNvSpPr/>
            <p:nvPr/>
          </p:nvSpPr>
          <p:spPr bwMode="auto">
            <a:xfrm>
              <a:off x="2412075"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a:off x="550898"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a:off x="757694"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a:off x="964492"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Rectangle 227"/>
            <p:cNvSpPr/>
            <p:nvPr/>
          </p:nvSpPr>
          <p:spPr bwMode="auto">
            <a:xfrm>
              <a:off x="1171289"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Rectangle 228"/>
            <p:cNvSpPr/>
            <p:nvPr/>
          </p:nvSpPr>
          <p:spPr bwMode="auto">
            <a:xfrm>
              <a:off x="1378086"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Rectangle 229"/>
            <p:cNvSpPr/>
            <p:nvPr/>
          </p:nvSpPr>
          <p:spPr bwMode="auto">
            <a:xfrm>
              <a:off x="1584883"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Rectangle 230"/>
            <p:cNvSpPr/>
            <p:nvPr/>
          </p:nvSpPr>
          <p:spPr bwMode="auto">
            <a:xfrm>
              <a:off x="1791680"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Rectangle 231"/>
            <p:cNvSpPr/>
            <p:nvPr/>
          </p:nvSpPr>
          <p:spPr bwMode="auto">
            <a:xfrm>
              <a:off x="1998477"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Rectangle 232"/>
            <p:cNvSpPr/>
            <p:nvPr/>
          </p:nvSpPr>
          <p:spPr bwMode="auto">
            <a:xfrm>
              <a:off x="2205273"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4" name="Rectangle 233"/>
            <p:cNvSpPr/>
            <p:nvPr/>
          </p:nvSpPr>
          <p:spPr bwMode="auto">
            <a:xfrm>
              <a:off x="2412075"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Rectangle 234"/>
            <p:cNvSpPr/>
            <p:nvPr/>
          </p:nvSpPr>
          <p:spPr bwMode="auto">
            <a:xfrm>
              <a:off x="550898"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Rectangle 235"/>
            <p:cNvSpPr/>
            <p:nvPr/>
          </p:nvSpPr>
          <p:spPr bwMode="auto">
            <a:xfrm>
              <a:off x="757694"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Rectangle 236"/>
            <p:cNvSpPr/>
            <p:nvPr/>
          </p:nvSpPr>
          <p:spPr bwMode="auto">
            <a:xfrm>
              <a:off x="964492"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1171289"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1378086"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Rectangle 239"/>
            <p:cNvSpPr/>
            <p:nvPr/>
          </p:nvSpPr>
          <p:spPr bwMode="auto">
            <a:xfrm>
              <a:off x="1584883"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1" name="Rectangle 240"/>
            <p:cNvSpPr/>
            <p:nvPr/>
          </p:nvSpPr>
          <p:spPr bwMode="auto">
            <a:xfrm>
              <a:off x="1791680"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ectangle 241"/>
            <p:cNvSpPr/>
            <p:nvPr/>
          </p:nvSpPr>
          <p:spPr bwMode="auto">
            <a:xfrm>
              <a:off x="1998477"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Rectangle 242"/>
            <p:cNvSpPr/>
            <p:nvPr/>
          </p:nvSpPr>
          <p:spPr bwMode="auto">
            <a:xfrm>
              <a:off x="2205273"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bwMode="auto">
            <a:xfrm>
              <a:off x="2412075"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ectangle 244"/>
            <p:cNvSpPr/>
            <p:nvPr/>
          </p:nvSpPr>
          <p:spPr bwMode="auto">
            <a:xfrm>
              <a:off x="550898"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 name="Rectangle 245"/>
            <p:cNvSpPr/>
            <p:nvPr/>
          </p:nvSpPr>
          <p:spPr bwMode="auto">
            <a:xfrm>
              <a:off x="757694"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 name="Rectangle 246"/>
            <p:cNvSpPr/>
            <p:nvPr/>
          </p:nvSpPr>
          <p:spPr bwMode="auto">
            <a:xfrm>
              <a:off x="964492"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Rectangle 247"/>
            <p:cNvSpPr/>
            <p:nvPr/>
          </p:nvSpPr>
          <p:spPr bwMode="auto">
            <a:xfrm>
              <a:off x="1171289"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378086"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584883"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Rectangle 250"/>
            <p:cNvSpPr/>
            <p:nvPr/>
          </p:nvSpPr>
          <p:spPr bwMode="auto">
            <a:xfrm>
              <a:off x="1791680"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2" name="Rectangle 251"/>
            <p:cNvSpPr/>
            <p:nvPr/>
          </p:nvSpPr>
          <p:spPr bwMode="auto">
            <a:xfrm>
              <a:off x="1998477"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Rectangle 252"/>
            <p:cNvSpPr/>
            <p:nvPr/>
          </p:nvSpPr>
          <p:spPr bwMode="auto">
            <a:xfrm>
              <a:off x="2205273"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Rectangle 253"/>
            <p:cNvSpPr/>
            <p:nvPr/>
          </p:nvSpPr>
          <p:spPr bwMode="auto">
            <a:xfrm>
              <a:off x="2412075"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p:cNvSpPr/>
            <p:nvPr/>
          </p:nvSpPr>
          <p:spPr bwMode="auto">
            <a:xfrm>
              <a:off x="550897"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p:cNvSpPr/>
            <p:nvPr/>
          </p:nvSpPr>
          <p:spPr bwMode="auto">
            <a:xfrm>
              <a:off x="757694"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p:cNvSpPr/>
            <p:nvPr/>
          </p:nvSpPr>
          <p:spPr bwMode="auto">
            <a:xfrm>
              <a:off x="964491"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1171288"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a:off x="1378085" y="219398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1584882"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Rectangle 260"/>
            <p:cNvSpPr/>
            <p:nvPr/>
          </p:nvSpPr>
          <p:spPr bwMode="auto">
            <a:xfrm>
              <a:off x="1791679"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Rectangle 261"/>
            <p:cNvSpPr/>
            <p:nvPr/>
          </p:nvSpPr>
          <p:spPr bwMode="auto">
            <a:xfrm>
              <a:off x="1998476"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2205272"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2412075" y="199673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550897"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964485" y="199673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964491"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1171288"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1378085"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584882"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791679"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998476"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2205272"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2412075" y="180258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755192" y="180920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1374692" y="1997199"/>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7" name="Rectangle 276"/>
          <p:cNvSpPr/>
          <p:nvPr/>
        </p:nvSpPr>
        <p:spPr bwMode="auto">
          <a:xfrm>
            <a:off x="4670371" y="3655667"/>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6402949" y="3372513"/>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4381610"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4959135"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5825424"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6402949"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6691711"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6980481"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Rectangle 284"/>
          <p:cNvSpPr/>
          <p:nvPr/>
        </p:nvSpPr>
        <p:spPr bwMode="auto">
          <a:xfrm>
            <a:off x="4959135" y="3085530"/>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285"/>
          <p:cNvSpPr/>
          <p:nvPr/>
        </p:nvSpPr>
        <p:spPr bwMode="auto">
          <a:xfrm>
            <a:off x="5825424" y="3085530"/>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Rectangle 286"/>
          <p:cNvSpPr/>
          <p:nvPr/>
        </p:nvSpPr>
        <p:spPr bwMode="auto">
          <a:xfrm>
            <a:off x="4381610" y="2803722"/>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Rectangle 287"/>
          <p:cNvSpPr/>
          <p:nvPr/>
        </p:nvSpPr>
        <p:spPr bwMode="auto">
          <a:xfrm>
            <a:off x="6980481" y="2803722"/>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9" name="Rectangle 288"/>
          <p:cNvSpPr/>
          <p:nvPr/>
        </p:nvSpPr>
        <p:spPr bwMode="auto">
          <a:xfrm>
            <a:off x="4670371" y="2518744"/>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0" name="Rectangle 289"/>
          <p:cNvSpPr/>
          <p:nvPr/>
        </p:nvSpPr>
        <p:spPr bwMode="auto">
          <a:xfrm>
            <a:off x="5536659" y="2801534"/>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1" name="Rectangle 290"/>
          <p:cNvSpPr/>
          <p:nvPr/>
        </p:nvSpPr>
        <p:spPr bwMode="auto">
          <a:xfrm>
            <a:off x="6402948" y="2517397"/>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2" name="Rectangle 291"/>
          <p:cNvSpPr/>
          <p:nvPr/>
        </p:nvSpPr>
        <p:spPr bwMode="auto">
          <a:xfrm>
            <a:off x="4959125" y="2511917"/>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3" name="Group 292"/>
          <p:cNvGrpSpPr/>
          <p:nvPr/>
        </p:nvGrpSpPr>
        <p:grpSpPr>
          <a:xfrm>
            <a:off x="7894637" y="3910569"/>
            <a:ext cx="343306" cy="332661"/>
            <a:chOff x="7430350" y="4022543"/>
            <a:chExt cx="330035" cy="319802"/>
          </a:xfrm>
        </p:grpSpPr>
        <p:cxnSp>
          <p:nvCxnSpPr>
            <p:cNvPr id="294" name="Straight Connector 293"/>
            <p:cNvCxnSpPr/>
            <p:nvPr/>
          </p:nvCxnSpPr>
          <p:spPr>
            <a:xfrm>
              <a:off x="7595367" y="4022543"/>
              <a:ext cx="0" cy="319802"/>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5" name="Straight Connector 294"/>
            <p:cNvCxnSpPr/>
            <p:nvPr/>
          </p:nvCxnSpPr>
          <p:spPr>
            <a:xfrm>
              <a:off x="7430350" y="4182444"/>
              <a:ext cx="330035" cy="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6" name="Rectangle 295"/>
            <p:cNvSpPr/>
            <p:nvPr/>
          </p:nvSpPr>
          <p:spPr bwMode="auto">
            <a:xfrm>
              <a:off x="7504208" y="4086589"/>
              <a:ext cx="182319" cy="191710"/>
            </a:xfrm>
            <a:prstGeom prst="rect">
              <a:avLst/>
            </a:prstGeom>
            <a:solidFill>
              <a:srgbClr val="FFFFFF">
                <a:alpha val="89804"/>
              </a:srgbClr>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97" name="Group 296"/>
          <p:cNvGrpSpPr/>
          <p:nvPr/>
        </p:nvGrpSpPr>
        <p:grpSpPr>
          <a:xfrm>
            <a:off x="4387653" y="2806328"/>
            <a:ext cx="2791582" cy="1911170"/>
            <a:chOff x="7676285" y="2948034"/>
            <a:chExt cx="2244588" cy="1461999"/>
          </a:xfrm>
          <a:solidFill>
            <a:schemeClr val="bg1">
              <a:lumMod val="75000"/>
            </a:schemeClr>
          </a:solidFill>
        </p:grpSpPr>
        <p:sp>
          <p:nvSpPr>
            <p:cNvPr id="298" name="Rectangle 297"/>
            <p:cNvSpPr/>
            <p:nvPr/>
          </p:nvSpPr>
          <p:spPr bwMode="auto">
            <a:xfrm>
              <a:off x="7676285"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Rectangle 298"/>
            <p:cNvSpPr/>
            <p:nvPr/>
          </p:nvSpPr>
          <p:spPr bwMode="auto">
            <a:xfrm>
              <a:off x="7908721"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Rectangle 299"/>
            <p:cNvSpPr/>
            <p:nvPr/>
          </p:nvSpPr>
          <p:spPr bwMode="auto">
            <a:xfrm>
              <a:off x="8141158"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8373594"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8606030"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8838467"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Rectangle 303"/>
            <p:cNvSpPr/>
            <p:nvPr/>
          </p:nvSpPr>
          <p:spPr bwMode="auto">
            <a:xfrm>
              <a:off x="9070903"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5" name="Rectangle 304"/>
            <p:cNvSpPr/>
            <p:nvPr/>
          </p:nvSpPr>
          <p:spPr bwMode="auto">
            <a:xfrm>
              <a:off x="9303339"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535774"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9768216"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8" name="Rectangle 307"/>
            <p:cNvSpPr/>
            <p:nvPr/>
          </p:nvSpPr>
          <p:spPr bwMode="auto">
            <a:xfrm>
              <a:off x="7676285"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9" name="Rectangle 308"/>
            <p:cNvSpPr/>
            <p:nvPr/>
          </p:nvSpPr>
          <p:spPr bwMode="auto">
            <a:xfrm>
              <a:off x="7908721"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0" name="Rectangle 309"/>
            <p:cNvSpPr/>
            <p:nvPr/>
          </p:nvSpPr>
          <p:spPr bwMode="auto">
            <a:xfrm>
              <a:off x="8141158"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1" name="Rectangle 310"/>
            <p:cNvSpPr/>
            <p:nvPr/>
          </p:nvSpPr>
          <p:spPr bwMode="auto">
            <a:xfrm>
              <a:off x="8373594"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2" name="Rectangle 311"/>
            <p:cNvSpPr/>
            <p:nvPr/>
          </p:nvSpPr>
          <p:spPr bwMode="auto">
            <a:xfrm>
              <a:off x="8606030"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3" name="Rectangle 312"/>
            <p:cNvSpPr/>
            <p:nvPr/>
          </p:nvSpPr>
          <p:spPr bwMode="auto">
            <a:xfrm>
              <a:off x="8838467"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4" name="Rectangle 313"/>
            <p:cNvSpPr/>
            <p:nvPr/>
          </p:nvSpPr>
          <p:spPr bwMode="auto">
            <a:xfrm>
              <a:off x="9070903"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5" name="Rectangle 314"/>
            <p:cNvSpPr/>
            <p:nvPr/>
          </p:nvSpPr>
          <p:spPr bwMode="auto">
            <a:xfrm>
              <a:off x="9303339"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6" name="Rectangle 315"/>
            <p:cNvSpPr/>
            <p:nvPr/>
          </p:nvSpPr>
          <p:spPr bwMode="auto">
            <a:xfrm>
              <a:off x="9535774"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7" name="Rectangle 316"/>
            <p:cNvSpPr/>
            <p:nvPr/>
          </p:nvSpPr>
          <p:spPr bwMode="auto">
            <a:xfrm>
              <a:off x="9768216"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Rectangle 317"/>
            <p:cNvSpPr/>
            <p:nvPr/>
          </p:nvSpPr>
          <p:spPr bwMode="auto">
            <a:xfrm>
              <a:off x="7676285"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9" name="Rectangle 318"/>
            <p:cNvSpPr/>
            <p:nvPr/>
          </p:nvSpPr>
          <p:spPr bwMode="auto">
            <a:xfrm>
              <a:off x="7908721"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0" name="Rectangle 319"/>
            <p:cNvSpPr/>
            <p:nvPr/>
          </p:nvSpPr>
          <p:spPr bwMode="auto">
            <a:xfrm>
              <a:off x="8141158"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Rectangle 320"/>
            <p:cNvSpPr/>
            <p:nvPr/>
          </p:nvSpPr>
          <p:spPr bwMode="auto">
            <a:xfrm>
              <a:off x="8373594"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Rectangle 321"/>
            <p:cNvSpPr/>
            <p:nvPr/>
          </p:nvSpPr>
          <p:spPr bwMode="auto">
            <a:xfrm>
              <a:off x="8606030"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3" name="Rectangle 322"/>
            <p:cNvSpPr/>
            <p:nvPr/>
          </p:nvSpPr>
          <p:spPr bwMode="auto">
            <a:xfrm>
              <a:off x="8838467"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4" name="Rectangle 323"/>
            <p:cNvSpPr/>
            <p:nvPr/>
          </p:nvSpPr>
          <p:spPr bwMode="auto">
            <a:xfrm>
              <a:off x="9070903"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5" name="Rectangle 324"/>
            <p:cNvSpPr/>
            <p:nvPr/>
          </p:nvSpPr>
          <p:spPr bwMode="auto">
            <a:xfrm>
              <a:off x="9303339"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Rectangle 325"/>
            <p:cNvSpPr/>
            <p:nvPr/>
          </p:nvSpPr>
          <p:spPr bwMode="auto">
            <a:xfrm>
              <a:off x="9535774"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7" name="Rectangle 326"/>
            <p:cNvSpPr/>
            <p:nvPr/>
          </p:nvSpPr>
          <p:spPr bwMode="auto">
            <a:xfrm>
              <a:off x="9768216"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Rectangle 327"/>
            <p:cNvSpPr/>
            <p:nvPr/>
          </p:nvSpPr>
          <p:spPr bwMode="auto">
            <a:xfrm>
              <a:off x="7676285"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ectangle 328"/>
            <p:cNvSpPr/>
            <p:nvPr/>
          </p:nvSpPr>
          <p:spPr bwMode="auto">
            <a:xfrm>
              <a:off x="7908721"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Rectangle 329"/>
            <p:cNvSpPr/>
            <p:nvPr/>
          </p:nvSpPr>
          <p:spPr bwMode="auto">
            <a:xfrm>
              <a:off x="8141158"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Rectangle 330"/>
            <p:cNvSpPr/>
            <p:nvPr/>
          </p:nvSpPr>
          <p:spPr bwMode="auto">
            <a:xfrm>
              <a:off x="8373594"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Rectangle 331"/>
            <p:cNvSpPr/>
            <p:nvPr/>
          </p:nvSpPr>
          <p:spPr bwMode="auto">
            <a:xfrm>
              <a:off x="8606030"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3" name="Rectangle 332"/>
            <p:cNvSpPr/>
            <p:nvPr/>
          </p:nvSpPr>
          <p:spPr bwMode="auto">
            <a:xfrm>
              <a:off x="8838467"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Rectangle 333"/>
            <p:cNvSpPr/>
            <p:nvPr/>
          </p:nvSpPr>
          <p:spPr bwMode="auto">
            <a:xfrm>
              <a:off x="9070903"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Rectangle 334"/>
            <p:cNvSpPr/>
            <p:nvPr/>
          </p:nvSpPr>
          <p:spPr bwMode="auto">
            <a:xfrm>
              <a:off x="9303339"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 name="Rectangle 335"/>
            <p:cNvSpPr/>
            <p:nvPr/>
          </p:nvSpPr>
          <p:spPr bwMode="auto">
            <a:xfrm>
              <a:off x="7676285"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 name="Rectangle 336"/>
            <p:cNvSpPr/>
            <p:nvPr/>
          </p:nvSpPr>
          <p:spPr bwMode="auto">
            <a:xfrm>
              <a:off x="7908721"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Rectangle 337"/>
            <p:cNvSpPr/>
            <p:nvPr/>
          </p:nvSpPr>
          <p:spPr bwMode="auto">
            <a:xfrm>
              <a:off x="8141158"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Rectangle 338"/>
            <p:cNvSpPr/>
            <p:nvPr/>
          </p:nvSpPr>
          <p:spPr bwMode="auto">
            <a:xfrm>
              <a:off x="8373594"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Rectangle 339"/>
            <p:cNvSpPr/>
            <p:nvPr/>
          </p:nvSpPr>
          <p:spPr bwMode="auto">
            <a:xfrm>
              <a:off x="8606030"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1" name="Rectangle 340"/>
            <p:cNvSpPr/>
            <p:nvPr/>
          </p:nvSpPr>
          <p:spPr bwMode="auto">
            <a:xfrm>
              <a:off x="8838467"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 name="Rectangle 341"/>
            <p:cNvSpPr/>
            <p:nvPr/>
          </p:nvSpPr>
          <p:spPr bwMode="auto">
            <a:xfrm>
              <a:off x="9070903"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 name="Rectangle 342"/>
            <p:cNvSpPr/>
            <p:nvPr/>
          </p:nvSpPr>
          <p:spPr bwMode="auto">
            <a:xfrm>
              <a:off x="9303339"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Rectangle 343"/>
            <p:cNvSpPr/>
            <p:nvPr/>
          </p:nvSpPr>
          <p:spPr bwMode="auto">
            <a:xfrm>
              <a:off x="7676285"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 name="Rectangle 344"/>
            <p:cNvSpPr/>
            <p:nvPr/>
          </p:nvSpPr>
          <p:spPr bwMode="auto">
            <a:xfrm>
              <a:off x="7908721"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Rectangle 345"/>
            <p:cNvSpPr/>
            <p:nvPr/>
          </p:nvSpPr>
          <p:spPr bwMode="auto">
            <a:xfrm>
              <a:off x="8141158"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Rectangle 346"/>
            <p:cNvSpPr/>
            <p:nvPr/>
          </p:nvSpPr>
          <p:spPr bwMode="auto">
            <a:xfrm>
              <a:off x="8373594"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Rectangle 347"/>
            <p:cNvSpPr/>
            <p:nvPr/>
          </p:nvSpPr>
          <p:spPr bwMode="auto">
            <a:xfrm>
              <a:off x="8606030"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 name="Rectangle 348"/>
            <p:cNvSpPr/>
            <p:nvPr/>
          </p:nvSpPr>
          <p:spPr bwMode="auto">
            <a:xfrm>
              <a:off x="8838467"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349"/>
            <p:cNvSpPr/>
            <p:nvPr/>
          </p:nvSpPr>
          <p:spPr bwMode="auto">
            <a:xfrm>
              <a:off x="9070903"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1" name="Rectangle 350"/>
            <p:cNvSpPr/>
            <p:nvPr/>
          </p:nvSpPr>
          <p:spPr bwMode="auto">
            <a:xfrm>
              <a:off x="7676285" y="2948034"/>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 name="Rectangle 351"/>
            <p:cNvSpPr/>
            <p:nvPr/>
          </p:nvSpPr>
          <p:spPr bwMode="auto">
            <a:xfrm>
              <a:off x="7908721" y="2948034"/>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3" name="Rectangle 352"/>
            <p:cNvSpPr/>
            <p:nvPr/>
          </p:nvSpPr>
          <p:spPr bwMode="auto">
            <a:xfrm>
              <a:off x="8141158" y="2948034"/>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 name="Rectangle 353"/>
            <p:cNvSpPr/>
            <p:nvPr/>
          </p:nvSpPr>
          <p:spPr bwMode="auto">
            <a:xfrm>
              <a:off x="8373594" y="2948034"/>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5" name="Rectangle 354"/>
            <p:cNvSpPr/>
            <p:nvPr/>
          </p:nvSpPr>
          <p:spPr bwMode="auto">
            <a:xfrm>
              <a:off x="8606030" y="2948034"/>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6" name="Group 355"/>
          <p:cNvGrpSpPr/>
          <p:nvPr/>
        </p:nvGrpSpPr>
        <p:grpSpPr>
          <a:xfrm>
            <a:off x="6412707" y="2803226"/>
            <a:ext cx="766535" cy="1043807"/>
            <a:chOff x="6163101" y="2694862"/>
            <a:chExt cx="736903" cy="1003457"/>
          </a:xfrm>
        </p:grpSpPr>
        <p:sp>
          <p:nvSpPr>
            <p:cNvPr id="357" name="Rectangle 356"/>
            <p:cNvSpPr/>
            <p:nvPr/>
          </p:nvSpPr>
          <p:spPr bwMode="auto">
            <a:xfrm>
              <a:off x="6440465" y="3240267"/>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ectangle 357"/>
            <p:cNvSpPr/>
            <p:nvPr/>
          </p:nvSpPr>
          <p:spPr bwMode="auto">
            <a:xfrm>
              <a:off x="6717838" y="3237338"/>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 name="Rectangle 358"/>
            <p:cNvSpPr/>
            <p:nvPr/>
          </p:nvSpPr>
          <p:spPr bwMode="auto">
            <a:xfrm>
              <a:off x="6440465" y="2966100"/>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 name="Rectangle 359"/>
            <p:cNvSpPr/>
            <p:nvPr/>
          </p:nvSpPr>
          <p:spPr bwMode="auto">
            <a:xfrm>
              <a:off x="6717838" y="2966100"/>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ectangle 360"/>
            <p:cNvSpPr/>
            <p:nvPr/>
          </p:nvSpPr>
          <p:spPr bwMode="auto">
            <a:xfrm>
              <a:off x="6163101" y="2694862"/>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Rectangle 361"/>
            <p:cNvSpPr/>
            <p:nvPr/>
          </p:nvSpPr>
          <p:spPr bwMode="auto">
            <a:xfrm>
              <a:off x="6440465" y="2694862"/>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Rectangle 362"/>
            <p:cNvSpPr/>
            <p:nvPr/>
          </p:nvSpPr>
          <p:spPr bwMode="auto">
            <a:xfrm>
              <a:off x="6440465" y="3508576"/>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 name="Rectangle 363"/>
            <p:cNvSpPr/>
            <p:nvPr/>
          </p:nvSpPr>
          <p:spPr bwMode="auto">
            <a:xfrm>
              <a:off x="6717838" y="3508576"/>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Rectangle 364"/>
            <p:cNvSpPr/>
            <p:nvPr/>
          </p:nvSpPr>
          <p:spPr bwMode="auto">
            <a:xfrm>
              <a:off x="6163101" y="2966100"/>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6" name="Group 365"/>
          <p:cNvGrpSpPr/>
          <p:nvPr/>
        </p:nvGrpSpPr>
        <p:grpSpPr>
          <a:xfrm>
            <a:off x="4383164" y="1949448"/>
            <a:ext cx="2507551" cy="1051150"/>
            <a:chOff x="4212013" y="1874089"/>
            <a:chExt cx="2410618" cy="1010516"/>
          </a:xfrm>
        </p:grpSpPr>
        <p:sp>
          <p:nvSpPr>
            <p:cNvPr id="367" name="Rectangle 366"/>
            <p:cNvSpPr/>
            <p:nvPr/>
          </p:nvSpPr>
          <p:spPr bwMode="auto">
            <a:xfrm>
              <a:off x="6163101"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 name="Rectangle 367"/>
            <p:cNvSpPr/>
            <p:nvPr/>
          </p:nvSpPr>
          <p:spPr bwMode="auto">
            <a:xfrm>
              <a:off x="6440465"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 name="Rectangle 368"/>
            <p:cNvSpPr/>
            <p:nvPr/>
          </p:nvSpPr>
          <p:spPr bwMode="auto">
            <a:xfrm>
              <a:off x="6163099" y="2152471"/>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0" name="Rectangle 369"/>
            <p:cNvSpPr/>
            <p:nvPr/>
          </p:nvSpPr>
          <p:spPr bwMode="auto">
            <a:xfrm>
              <a:off x="5603606" y="2694862"/>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 name="Rectangle 370"/>
            <p:cNvSpPr/>
            <p:nvPr/>
          </p:nvSpPr>
          <p:spPr bwMode="auto">
            <a:xfrm>
              <a:off x="5885735" y="2694862"/>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 name="Rectangle 371"/>
            <p:cNvSpPr/>
            <p:nvPr/>
          </p:nvSpPr>
          <p:spPr bwMode="auto">
            <a:xfrm>
              <a:off x="4214395" y="2421242"/>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Rectangle 372"/>
            <p:cNvSpPr/>
            <p:nvPr/>
          </p:nvSpPr>
          <p:spPr bwMode="auto">
            <a:xfrm>
              <a:off x="5053636"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 name="Rectangle 373"/>
            <p:cNvSpPr/>
            <p:nvPr/>
          </p:nvSpPr>
          <p:spPr bwMode="auto">
            <a:xfrm>
              <a:off x="5331002"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 name="Rectangle 374"/>
            <p:cNvSpPr/>
            <p:nvPr/>
          </p:nvSpPr>
          <p:spPr bwMode="auto">
            <a:xfrm>
              <a:off x="5608369"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Rectangle 375"/>
            <p:cNvSpPr/>
            <p:nvPr/>
          </p:nvSpPr>
          <p:spPr bwMode="auto">
            <a:xfrm>
              <a:off x="5885735"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7" name="Rectangle 376"/>
            <p:cNvSpPr/>
            <p:nvPr/>
          </p:nvSpPr>
          <p:spPr bwMode="auto">
            <a:xfrm>
              <a:off x="4212013" y="2147709"/>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8" name="Rectangle 377"/>
            <p:cNvSpPr/>
            <p:nvPr/>
          </p:nvSpPr>
          <p:spPr bwMode="auto">
            <a:xfrm>
              <a:off x="4494141" y="2147710"/>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9" name="Rectangle 378"/>
            <p:cNvSpPr/>
            <p:nvPr/>
          </p:nvSpPr>
          <p:spPr bwMode="auto">
            <a:xfrm>
              <a:off x="5326237" y="2425565"/>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0" name="Rectangle 379"/>
            <p:cNvSpPr/>
            <p:nvPr/>
          </p:nvSpPr>
          <p:spPr bwMode="auto">
            <a:xfrm>
              <a:off x="5608368" y="2152471"/>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1" name="Rectangle 380"/>
            <p:cNvSpPr/>
            <p:nvPr/>
          </p:nvSpPr>
          <p:spPr bwMode="auto">
            <a:xfrm>
              <a:off x="5885734" y="2152471"/>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2" name="Rectangle 381"/>
            <p:cNvSpPr/>
            <p:nvPr/>
          </p:nvSpPr>
          <p:spPr bwMode="auto">
            <a:xfrm>
              <a:off x="4214394" y="1874089"/>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3" name="Rectangle 382"/>
            <p:cNvSpPr/>
            <p:nvPr/>
          </p:nvSpPr>
          <p:spPr bwMode="auto">
            <a:xfrm>
              <a:off x="4769117" y="2147619"/>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4" name="Rectangle 383"/>
            <p:cNvSpPr/>
            <p:nvPr/>
          </p:nvSpPr>
          <p:spPr bwMode="auto">
            <a:xfrm>
              <a:off x="4493166" y="1885633"/>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5" name="Rectangle 384"/>
            <p:cNvSpPr/>
            <p:nvPr/>
          </p:nvSpPr>
          <p:spPr bwMode="auto">
            <a:xfrm>
              <a:off x="5326451" y="2150653"/>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86" name="Group 385"/>
          <p:cNvGrpSpPr/>
          <p:nvPr/>
        </p:nvGrpSpPr>
        <p:grpSpPr>
          <a:xfrm>
            <a:off x="4967122" y="1949362"/>
            <a:ext cx="1923593" cy="200999"/>
            <a:chOff x="4773397" y="1874007"/>
            <a:chExt cx="1849234" cy="193229"/>
          </a:xfrm>
        </p:grpSpPr>
        <p:sp>
          <p:nvSpPr>
            <p:cNvPr id="387" name="Rectangle 386"/>
            <p:cNvSpPr/>
            <p:nvPr/>
          </p:nvSpPr>
          <p:spPr bwMode="auto">
            <a:xfrm>
              <a:off x="4773397" y="1876869"/>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8" name="Rectangle 387"/>
            <p:cNvSpPr/>
            <p:nvPr/>
          </p:nvSpPr>
          <p:spPr bwMode="auto">
            <a:xfrm>
              <a:off x="5052647" y="1877493"/>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9" name="Rectangle 388"/>
            <p:cNvSpPr/>
            <p:nvPr/>
          </p:nvSpPr>
          <p:spPr bwMode="auto">
            <a:xfrm>
              <a:off x="6440465" y="1877015"/>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0" name="Rectangle 389"/>
            <p:cNvSpPr/>
            <p:nvPr/>
          </p:nvSpPr>
          <p:spPr bwMode="auto">
            <a:xfrm>
              <a:off x="5882384" y="1874007"/>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1" name="Rectangle 390"/>
            <p:cNvSpPr/>
            <p:nvPr/>
          </p:nvSpPr>
          <p:spPr bwMode="auto">
            <a:xfrm>
              <a:off x="6163101" y="1877015"/>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2" name="Rectangle 391"/>
          <p:cNvSpPr/>
          <p:nvPr/>
        </p:nvSpPr>
        <p:spPr bwMode="auto">
          <a:xfrm>
            <a:off x="8048085" y="2103964"/>
            <a:ext cx="189858" cy="199558"/>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3" name="Rectangle 392"/>
          <p:cNvSpPr/>
          <p:nvPr/>
        </p:nvSpPr>
        <p:spPr bwMode="auto">
          <a:xfrm>
            <a:off x="8048452" y="3052478"/>
            <a:ext cx="189491" cy="197372"/>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4"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Security advantages of the cloud era</a:t>
            </a:r>
          </a:p>
        </p:txBody>
      </p:sp>
    </p:spTree>
    <p:extLst>
      <p:ext uri="{BB962C8B-B14F-4D97-AF65-F5344CB8AC3E}">
        <p14:creationId xmlns:p14="http://schemas.microsoft.com/office/powerpoint/2010/main" val="4211495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animEffect transition="in" filter="fade">
                                      <p:cBhvr>
                                        <p:cTn id="7" dur="500"/>
                                        <p:tgtEl>
                                          <p:spTgt spid="2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circle(out)">
                                      <p:cBhvr>
                                        <p:cTn id="13" dur="1000"/>
                                        <p:tgtEl>
                                          <p:spTgt spid="136"/>
                                        </p:tgtEl>
                                      </p:cBhvr>
                                    </p:animEffect>
                                  </p:childTnLst>
                                </p:cTn>
                              </p:par>
                              <p:par>
                                <p:cTn id="14" presetID="6" presetClass="entr" presetSubtype="32"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circle(out)">
                                      <p:cBhvr>
                                        <p:cTn id="16" dur="1000"/>
                                        <p:tgtEl>
                                          <p:spTgt spid="137"/>
                                        </p:tgtEl>
                                      </p:cBhvr>
                                    </p:animEffect>
                                  </p:childTnLst>
                                </p:cTn>
                              </p:par>
                              <p:par>
                                <p:cTn id="17" presetID="6" presetClass="entr" presetSubtype="32"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circle(out)">
                                      <p:cBhvr>
                                        <p:cTn id="19" dur="1000"/>
                                        <p:tgtEl>
                                          <p:spTgt spid="138"/>
                                        </p:tgtEl>
                                      </p:cBhvr>
                                    </p:animEffect>
                                  </p:childTnLst>
                                </p:cTn>
                              </p:par>
                              <p:par>
                                <p:cTn id="20" presetID="6" presetClass="entr" presetSubtype="32" fill="hold" grpId="0" nodeType="withEffect">
                                  <p:stCondLst>
                                    <p:cond delay="0"/>
                                  </p:stCondLst>
                                  <p:childTnLst>
                                    <p:set>
                                      <p:cBhvr>
                                        <p:cTn id="21" dur="1" fill="hold">
                                          <p:stCondLst>
                                            <p:cond delay="0"/>
                                          </p:stCondLst>
                                        </p:cTn>
                                        <p:tgtEl>
                                          <p:spTgt spid="139"/>
                                        </p:tgtEl>
                                        <p:attrNameLst>
                                          <p:attrName>style.visibility</p:attrName>
                                        </p:attrNameLst>
                                      </p:cBhvr>
                                      <p:to>
                                        <p:strVal val="visible"/>
                                      </p:to>
                                    </p:set>
                                    <p:animEffect transition="in" filter="circle(out)">
                                      <p:cBhvr>
                                        <p:cTn id="22" dur="1000"/>
                                        <p:tgtEl>
                                          <p:spTgt spid="139"/>
                                        </p:tgtEl>
                                      </p:cBhvr>
                                    </p:animEffect>
                                  </p:childTnLst>
                                </p:cTn>
                              </p:par>
                              <p:par>
                                <p:cTn id="23" presetID="6" presetClass="entr" presetSubtype="32" fill="hold" grpId="0"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circle(out)">
                                      <p:cBhvr>
                                        <p:cTn id="25" dur="1000"/>
                                        <p:tgtEl>
                                          <p:spTgt spid="140"/>
                                        </p:tgtEl>
                                      </p:cBhvr>
                                    </p:animEffect>
                                  </p:childTnLst>
                                </p:cTn>
                              </p:par>
                              <p:par>
                                <p:cTn id="26" presetID="6" presetClass="entr" presetSubtype="32" fill="hold" grpId="0"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circle(out)">
                                      <p:cBhvr>
                                        <p:cTn id="28" dur="1000"/>
                                        <p:tgtEl>
                                          <p:spTgt spid="141"/>
                                        </p:tgtEl>
                                      </p:cBhvr>
                                    </p:animEffect>
                                  </p:childTnLst>
                                </p:cTn>
                              </p:par>
                              <p:par>
                                <p:cTn id="29" presetID="6" presetClass="entr" presetSubtype="32" fill="hold" grpId="0"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circle(out)">
                                      <p:cBhvr>
                                        <p:cTn id="31" dur="1000"/>
                                        <p:tgtEl>
                                          <p:spTgt spid="142"/>
                                        </p:tgtEl>
                                      </p:cBhvr>
                                    </p:animEffect>
                                  </p:childTnLst>
                                </p:cTn>
                              </p:par>
                              <p:par>
                                <p:cTn id="32" presetID="6" presetClass="entr" presetSubtype="32" fill="hold" grpId="0" nodeType="with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circle(out)">
                                      <p:cBhvr>
                                        <p:cTn id="34" dur="1000"/>
                                        <p:tgtEl>
                                          <p:spTgt spid="143"/>
                                        </p:tgtEl>
                                      </p:cBhvr>
                                    </p:animEffect>
                                  </p:childTnLst>
                                </p:cTn>
                              </p:par>
                              <p:par>
                                <p:cTn id="35" presetID="6" presetClass="entr" presetSubtype="32" fill="hold" grpId="0" nodeType="with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circle(out)">
                                      <p:cBhvr>
                                        <p:cTn id="37" dur="1000"/>
                                        <p:tgtEl>
                                          <p:spTgt spid="144"/>
                                        </p:tgtEl>
                                      </p:cBhvr>
                                    </p:animEffect>
                                  </p:childTnLst>
                                </p:cTn>
                              </p:par>
                              <p:par>
                                <p:cTn id="38" presetID="6" presetClass="entr" presetSubtype="32" fill="hold" grpId="0" nodeType="withEffect">
                                  <p:stCondLst>
                                    <p:cond delay="0"/>
                                  </p:stCondLst>
                                  <p:childTnLst>
                                    <p:set>
                                      <p:cBhvr>
                                        <p:cTn id="39" dur="1" fill="hold">
                                          <p:stCondLst>
                                            <p:cond delay="0"/>
                                          </p:stCondLst>
                                        </p:cTn>
                                        <p:tgtEl>
                                          <p:spTgt spid="145"/>
                                        </p:tgtEl>
                                        <p:attrNameLst>
                                          <p:attrName>style.visibility</p:attrName>
                                        </p:attrNameLst>
                                      </p:cBhvr>
                                      <p:to>
                                        <p:strVal val="visible"/>
                                      </p:to>
                                    </p:set>
                                    <p:animEffect transition="in" filter="circle(out)">
                                      <p:cBhvr>
                                        <p:cTn id="40" dur="1000"/>
                                        <p:tgtEl>
                                          <p:spTgt spid="145"/>
                                        </p:tgtEl>
                                      </p:cBhvr>
                                    </p:animEffect>
                                  </p:childTnLst>
                                </p:cTn>
                              </p:par>
                              <p:par>
                                <p:cTn id="41" presetID="6" presetClass="entr" presetSubtype="32" fill="hold" grpId="0" nodeType="with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circle(out)">
                                      <p:cBhvr>
                                        <p:cTn id="43" dur="1000"/>
                                        <p:tgtEl>
                                          <p:spTgt spid="146"/>
                                        </p:tgtEl>
                                      </p:cBhvr>
                                    </p:animEffect>
                                  </p:childTnLst>
                                </p:cTn>
                              </p:par>
                              <p:par>
                                <p:cTn id="44" presetID="6" presetClass="entr" presetSubtype="32"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circle(out)">
                                      <p:cBhvr>
                                        <p:cTn id="46" dur="1000"/>
                                        <p:tgtEl>
                                          <p:spTgt spid="147"/>
                                        </p:tgtEl>
                                      </p:cBhvr>
                                    </p:animEffect>
                                  </p:childTnLst>
                                </p:cTn>
                              </p:par>
                              <p:par>
                                <p:cTn id="47" presetID="6" presetClass="entr" presetSubtype="32" fill="hold" grpId="0" nodeType="withEffect">
                                  <p:stCondLst>
                                    <p:cond delay="0"/>
                                  </p:stCondLst>
                                  <p:childTnLst>
                                    <p:set>
                                      <p:cBhvr>
                                        <p:cTn id="48" dur="1" fill="hold">
                                          <p:stCondLst>
                                            <p:cond delay="0"/>
                                          </p:stCondLst>
                                        </p:cTn>
                                        <p:tgtEl>
                                          <p:spTgt spid="148"/>
                                        </p:tgtEl>
                                        <p:attrNameLst>
                                          <p:attrName>style.visibility</p:attrName>
                                        </p:attrNameLst>
                                      </p:cBhvr>
                                      <p:to>
                                        <p:strVal val="visible"/>
                                      </p:to>
                                    </p:set>
                                    <p:animEffect transition="in" filter="circle(out)">
                                      <p:cBhvr>
                                        <p:cTn id="49" dur="1000"/>
                                        <p:tgtEl>
                                          <p:spTgt spid="148"/>
                                        </p:tgtEl>
                                      </p:cBhvr>
                                    </p:animEffect>
                                  </p:childTnLst>
                                </p:cTn>
                              </p:par>
                              <p:par>
                                <p:cTn id="50" presetID="6" presetClass="entr" presetSubtype="32" fill="hold" grpId="0" nodeType="withEffect">
                                  <p:stCondLst>
                                    <p:cond delay="0"/>
                                  </p:stCondLst>
                                  <p:childTnLst>
                                    <p:set>
                                      <p:cBhvr>
                                        <p:cTn id="51" dur="1" fill="hold">
                                          <p:stCondLst>
                                            <p:cond delay="0"/>
                                          </p:stCondLst>
                                        </p:cTn>
                                        <p:tgtEl>
                                          <p:spTgt spid="149"/>
                                        </p:tgtEl>
                                        <p:attrNameLst>
                                          <p:attrName>style.visibility</p:attrName>
                                        </p:attrNameLst>
                                      </p:cBhvr>
                                      <p:to>
                                        <p:strVal val="visible"/>
                                      </p:to>
                                    </p:set>
                                    <p:animEffect transition="in" filter="circle(out)">
                                      <p:cBhvr>
                                        <p:cTn id="52" dur="1000"/>
                                        <p:tgtEl>
                                          <p:spTgt spid="149"/>
                                        </p:tgtEl>
                                      </p:cBhvr>
                                    </p:animEffect>
                                  </p:childTnLst>
                                </p:cTn>
                              </p:par>
                              <p:par>
                                <p:cTn id="53" presetID="6" presetClass="entr" presetSubtype="32" fill="hold" grpId="0" nodeType="withEffect">
                                  <p:stCondLst>
                                    <p:cond delay="0"/>
                                  </p:stCondLst>
                                  <p:childTnLst>
                                    <p:set>
                                      <p:cBhvr>
                                        <p:cTn id="54" dur="1" fill="hold">
                                          <p:stCondLst>
                                            <p:cond delay="0"/>
                                          </p:stCondLst>
                                        </p:cTn>
                                        <p:tgtEl>
                                          <p:spTgt spid="150"/>
                                        </p:tgtEl>
                                        <p:attrNameLst>
                                          <p:attrName>style.visibility</p:attrName>
                                        </p:attrNameLst>
                                      </p:cBhvr>
                                      <p:to>
                                        <p:strVal val="visible"/>
                                      </p:to>
                                    </p:set>
                                    <p:animEffect transition="in" filter="circle(out)">
                                      <p:cBhvr>
                                        <p:cTn id="55" dur="1000"/>
                                        <p:tgtEl>
                                          <p:spTgt spid="150"/>
                                        </p:tgtEl>
                                      </p:cBhvr>
                                    </p:animEffect>
                                  </p:childTnLst>
                                </p:cTn>
                              </p:par>
                              <p:par>
                                <p:cTn id="56" presetID="6" presetClass="entr" presetSubtype="32" fill="hold" grpId="0" nodeType="withEffect">
                                  <p:stCondLst>
                                    <p:cond delay="0"/>
                                  </p:stCondLst>
                                  <p:childTnLst>
                                    <p:set>
                                      <p:cBhvr>
                                        <p:cTn id="57" dur="1" fill="hold">
                                          <p:stCondLst>
                                            <p:cond delay="0"/>
                                          </p:stCondLst>
                                        </p:cTn>
                                        <p:tgtEl>
                                          <p:spTgt spid="151"/>
                                        </p:tgtEl>
                                        <p:attrNameLst>
                                          <p:attrName>style.visibility</p:attrName>
                                        </p:attrNameLst>
                                      </p:cBhvr>
                                      <p:to>
                                        <p:strVal val="visible"/>
                                      </p:to>
                                    </p:set>
                                    <p:animEffect transition="in" filter="circle(out)">
                                      <p:cBhvr>
                                        <p:cTn id="58" dur="1000"/>
                                        <p:tgtEl>
                                          <p:spTgt spid="151"/>
                                        </p:tgtEl>
                                      </p:cBhvr>
                                    </p:animEffect>
                                  </p:childTnLst>
                                </p:cTn>
                              </p:par>
                              <p:par>
                                <p:cTn id="59" presetID="6" presetClass="entr" presetSubtype="32" fill="hold" grpId="0" nodeType="withEffect">
                                  <p:stCondLst>
                                    <p:cond delay="0"/>
                                  </p:stCondLst>
                                  <p:childTnLst>
                                    <p:set>
                                      <p:cBhvr>
                                        <p:cTn id="60" dur="1" fill="hold">
                                          <p:stCondLst>
                                            <p:cond delay="0"/>
                                          </p:stCondLst>
                                        </p:cTn>
                                        <p:tgtEl>
                                          <p:spTgt spid="277"/>
                                        </p:tgtEl>
                                        <p:attrNameLst>
                                          <p:attrName>style.visibility</p:attrName>
                                        </p:attrNameLst>
                                      </p:cBhvr>
                                      <p:to>
                                        <p:strVal val="visible"/>
                                      </p:to>
                                    </p:set>
                                    <p:animEffect transition="in" filter="circle(out)">
                                      <p:cBhvr>
                                        <p:cTn id="61" dur="1000"/>
                                        <p:tgtEl>
                                          <p:spTgt spid="277"/>
                                        </p:tgtEl>
                                      </p:cBhvr>
                                    </p:animEffect>
                                  </p:childTnLst>
                                </p:cTn>
                              </p:par>
                              <p:par>
                                <p:cTn id="62" presetID="6" presetClass="entr" presetSubtype="32" fill="hold" grpId="0" nodeType="withEffect">
                                  <p:stCondLst>
                                    <p:cond delay="0"/>
                                  </p:stCondLst>
                                  <p:childTnLst>
                                    <p:set>
                                      <p:cBhvr>
                                        <p:cTn id="63" dur="1" fill="hold">
                                          <p:stCondLst>
                                            <p:cond delay="0"/>
                                          </p:stCondLst>
                                        </p:cTn>
                                        <p:tgtEl>
                                          <p:spTgt spid="278"/>
                                        </p:tgtEl>
                                        <p:attrNameLst>
                                          <p:attrName>style.visibility</p:attrName>
                                        </p:attrNameLst>
                                      </p:cBhvr>
                                      <p:to>
                                        <p:strVal val="visible"/>
                                      </p:to>
                                    </p:set>
                                    <p:animEffect transition="in" filter="circle(out)">
                                      <p:cBhvr>
                                        <p:cTn id="64" dur="1000"/>
                                        <p:tgtEl>
                                          <p:spTgt spid="278"/>
                                        </p:tgtEl>
                                      </p:cBhvr>
                                    </p:animEffect>
                                  </p:childTnLst>
                                </p:cTn>
                              </p:par>
                              <p:par>
                                <p:cTn id="65" presetID="6" presetClass="entr" presetSubtype="32" fill="hold" grpId="0" nodeType="withEffect">
                                  <p:stCondLst>
                                    <p:cond delay="0"/>
                                  </p:stCondLst>
                                  <p:childTnLst>
                                    <p:set>
                                      <p:cBhvr>
                                        <p:cTn id="66" dur="1" fill="hold">
                                          <p:stCondLst>
                                            <p:cond delay="0"/>
                                          </p:stCondLst>
                                        </p:cTn>
                                        <p:tgtEl>
                                          <p:spTgt spid="279"/>
                                        </p:tgtEl>
                                        <p:attrNameLst>
                                          <p:attrName>style.visibility</p:attrName>
                                        </p:attrNameLst>
                                      </p:cBhvr>
                                      <p:to>
                                        <p:strVal val="visible"/>
                                      </p:to>
                                    </p:set>
                                    <p:animEffect transition="in" filter="circle(out)">
                                      <p:cBhvr>
                                        <p:cTn id="67" dur="1000"/>
                                        <p:tgtEl>
                                          <p:spTgt spid="279"/>
                                        </p:tgtEl>
                                      </p:cBhvr>
                                    </p:animEffect>
                                  </p:childTnLst>
                                </p:cTn>
                              </p:par>
                              <p:par>
                                <p:cTn id="68" presetID="6" presetClass="entr" presetSubtype="32" fill="hold" grpId="0" nodeType="withEffect">
                                  <p:stCondLst>
                                    <p:cond delay="0"/>
                                  </p:stCondLst>
                                  <p:childTnLst>
                                    <p:set>
                                      <p:cBhvr>
                                        <p:cTn id="69" dur="1" fill="hold">
                                          <p:stCondLst>
                                            <p:cond delay="0"/>
                                          </p:stCondLst>
                                        </p:cTn>
                                        <p:tgtEl>
                                          <p:spTgt spid="280"/>
                                        </p:tgtEl>
                                        <p:attrNameLst>
                                          <p:attrName>style.visibility</p:attrName>
                                        </p:attrNameLst>
                                      </p:cBhvr>
                                      <p:to>
                                        <p:strVal val="visible"/>
                                      </p:to>
                                    </p:set>
                                    <p:animEffect transition="in" filter="circle(out)">
                                      <p:cBhvr>
                                        <p:cTn id="70" dur="1000"/>
                                        <p:tgtEl>
                                          <p:spTgt spid="280"/>
                                        </p:tgtEl>
                                      </p:cBhvr>
                                    </p:animEffect>
                                  </p:childTnLst>
                                </p:cTn>
                              </p:par>
                              <p:par>
                                <p:cTn id="71" presetID="6" presetClass="entr" presetSubtype="32" fill="hold" grpId="0" nodeType="withEffect">
                                  <p:stCondLst>
                                    <p:cond delay="0"/>
                                  </p:stCondLst>
                                  <p:childTnLst>
                                    <p:set>
                                      <p:cBhvr>
                                        <p:cTn id="72" dur="1" fill="hold">
                                          <p:stCondLst>
                                            <p:cond delay="0"/>
                                          </p:stCondLst>
                                        </p:cTn>
                                        <p:tgtEl>
                                          <p:spTgt spid="281"/>
                                        </p:tgtEl>
                                        <p:attrNameLst>
                                          <p:attrName>style.visibility</p:attrName>
                                        </p:attrNameLst>
                                      </p:cBhvr>
                                      <p:to>
                                        <p:strVal val="visible"/>
                                      </p:to>
                                    </p:set>
                                    <p:animEffect transition="in" filter="circle(out)">
                                      <p:cBhvr>
                                        <p:cTn id="73" dur="1000"/>
                                        <p:tgtEl>
                                          <p:spTgt spid="281"/>
                                        </p:tgtEl>
                                      </p:cBhvr>
                                    </p:animEffect>
                                  </p:childTnLst>
                                </p:cTn>
                              </p:par>
                              <p:par>
                                <p:cTn id="74" presetID="6" presetClass="entr" presetSubtype="32" fill="hold" grpId="0" nodeType="withEffect">
                                  <p:stCondLst>
                                    <p:cond delay="0"/>
                                  </p:stCondLst>
                                  <p:childTnLst>
                                    <p:set>
                                      <p:cBhvr>
                                        <p:cTn id="75" dur="1" fill="hold">
                                          <p:stCondLst>
                                            <p:cond delay="0"/>
                                          </p:stCondLst>
                                        </p:cTn>
                                        <p:tgtEl>
                                          <p:spTgt spid="282"/>
                                        </p:tgtEl>
                                        <p:attrNameLst>
                                          <p:attrName>style.visibility</p:attrName>
                                        </p:attrNameLst>
                                      </p:cBhvr>
                                      <p:to>
                                        <p:strVal val="visible"/>
                                      </p:to>
                                    </p:set>
                                    <p:animEffect transition="in" filter="circle(out)">
                                      <p:cBhvr>
                                        <p:cTn id="76" dur="1000"/>
                                        <p:tgtEl>
                                          <p:spTgt spid="282"/>
                                        </p:tgtEl>
                                      </p:cBhvr>
                                    </p:animEffect>
                                  </p:childTnLst>
                                </p:cTn>
                              </p:par>
                              <p:par>
                                <p:cTn id="77" presetID="6" presetClass="entr" presetSubtype="32" fill="hold" grpId="0" nodeType="withEffect">
                                  <p:stCondLst>
                                    <p:cond delay="0"/>
                                  </p:stCondLst>
                                  <p:childTnLst>
                                    <p:set>
                                      <p:cBhvr>
                                        <p:cTn id="78" dur="1" fill="hold">
                                          <p:stCondLst>
                                            <p:cond delay="0"/>
                                          </p:stCondLst>
                                        </p:cTn>
                                        <p:tgtEl>
                                          <p:spTgt spid="283"/>
                                        </p:tgtEl>
                                        <p:attrNameLst>
                                          <p:attrName>style.visibility</p:attrName>
                                        </p:attrNameLst>
                                      </p:cBhvr>
                                      <p:to>
                                        <p:strVal val="visible"/>
                                      </p:to>
                                    </p:set>
                                    <p:animEffect transition="in" filter="circle(out)">
                                      <p:cBhvr>
                                        <p:cTn id="79" dur="1000"/>
                                        <p:tgtEl>
                                          <p:spTgt spid="283"/>
                                        </p:tgtEl>
                                      </p:cBhvr>
                                    </p:animEffect>
                                  </p:childTnLst>
                                </p:cTn>
                              </p:par>
                              <p:par>
                                <p:cTn id="80" presetID="6" presetClass="entr" presetSubtype="32" fill="hold" grpId="0" nodeType="withEffect">
                                  <p:stCondLst>
                                    <p:cond delay="0"/>
                                  </p:stCondLst>
                                  <p:childTnLst>
                                    <p:set>
                                      <p:cBhvr>
                                        <p:cTn id="81" dur="1" fill="hold">
                                          <p:stCondLst>
                                            <p:cond delay="0"/>
                                          </p:stCondLst>
                                        </p:cTn>
                                        <p:tgtEl>
                                          <p:spTgt spid="284"/>
                                        </p:tgtEl>
                                        <p:attrNameLst>
                                          <p:attrName>style.visibility</p:attrName>
                                        </p:attrNameLst>
                                      </p:cBhvr>
                                      <p:to>
                                        <p:strVal val="visible"/>
                                      </p:to>
                                    </p:set>
                                    <p:animEffect transition="in" filter="circle(out)">
                                      <p:cBhvr>
                                        <p:cTn id="82" dur="1000"/>
                                        <p:tgtEl>
                                          <p:spTgt spid="284"/>
                                        </p:tgtEl>
                                      </p:cBhvr>
                                    </p:animEffect>
                                  </p:childTnLst>
                                </p:cTn>
                              </p:par>
                              <p:par>
                                <p:cTn id="83" presetID="6" presetClass="entr" presetSubtype="32" fill="hold" grpId="0" nodeType="withEffect">
                                  <p:stCondLst>
                                    <p:cond delay="0"/>
                                  </p:stCondLst>
                                  <p:childTnLst>
                                    <p:set>
                                      <p:cBhvr>
                                        <p:cTn id="84" dur="1" fill="hold">
                                          <p:stCondLst>
                                            <p:cond delay="0"/>
                                          </p:stCondLst>
                                        </p:cTn>
                                        <p:tgtEl>
                                          <p:spTgt spid="285"/>
                                        </p:tgtEl>
                                        <p:attrNameLst>
                                          <p:attrName>style.visibility</p:attrName>
                                        </p:attrNameLst>
                                      </p:cBhvr>
                                      <p:to>
                                        <p:strVal val="visible"/>
                                      </p:to>
                                    </p:set>
                                    <p:animEffect transition="in" filter="circle(out)">
                                      <p:cBhvr>
                                        <p:cTn id="85" dur="1000"/>
                                        <p:tgtEl>
                                          <p:spTgt spid="285"/>
                                        </p:tgtEl>
                                      </p:cBhvr>
                                    </p:animEffect>
                                  </p:childTnLst>
                                </p:cTn>
                              </p:par>
                              <p:par>
                                <p:cTn id="86" presetID="6" presetClass="entr" presetSubtype="32" fill="hold" grpId="0" nodeType="withEffect">
                                  <p:stCondLst>
                                    <p:cond delay="0"/>
                                  </p:stCondLst>
                                  <p:childTnLst>
                                    <p:set>
                                      <p:cBhvr>
                                        <p:cTn id="87" dur="1" fill="hold">
                                          <p:stCondLst>
                                            <p:cond delay="0"/>
                                          </p:stCondLst>
                                        </p:cTn>
                                        <p:tgtEl>
                                          <p:spTgt spid="286"/>
                                        </p:tgtEl>
                                        <p:attrNameLst>
                                          <p:attrName>style.visibility</p:attrName>
                                        </p:attrNameLst>
                                      </p:cBhvr>
                                      <p:to>
                                        <p:strVal val="visible"/>
                                      </p:to>
                                    </p:set>
                                    <p:animEffect transition="in" filter="circle(out)">
                                      <p:cBhvr>
                                        <p:cTn id="88" dur="1000"/>
                                        <p:tgtEl>
                                          <p:spTgt spid="286"/>
                                        </p:tgtEl>
                                      </p:cBhvr>
                                    </p:animEffect>
                                  </p:childTnLst>
                                </p:cTn>
                              </p:par>
                              <p:par>
                                <p:cTn id="89" presetID="6" presetClass="entr" presetSubtype="32" fill="hold" grpId="0" nodeType="withEffect">
                                  <p:stCondLst>
                                    <p:cond delay="0"/>
                                  </p:stCondLst>
                                  <p:childTnLst>
                                    <p:set>
                                      <p:cBhvr>
                                        <p:cTn id="90" dur="1" fill="hold">
                                          <p:stCondLst>
                                            <p:cond delay="0"/>
                                          </p:stCondLst>
                                        </p:cTn>
                                        <p:tgtEl>
                                          <p:spTgt spid="287"/>
                                        </p:tgtEl>
                                        <p:attrNameLst>
                                          <p:attrName>style.visibility</p:attrName>
                                        </p:attrNameLst>
                                      </p:cBhvr>
                                      <p:to>
                                        <p:strVal val="visible"/>
                                      </p:to>
                                    </p:set>
                                    <p:animEffect transition="in" filter="circle(out)">
                                      <p:cBhvr>
                                        <p:cTn id="91" dur="1000"/>
                                        <p:tgtEl>
                                          <p:spTgt spid="287"/>
                                        </p:tgtEl>
                                      </p:cBhvr>
                                    </p:animEffect>
                                  </p:childTnLst>
                                </p:cTn>
                              </p:par>
                              <p:par>
                                <p:cTn id="92" presetID="6" presetClass="entr" presetSubtype="32" fill="hold" grpId="0" nodeType="withEffect">
                                  <p:stCondLst>
                                    <p:cond delay="0"/>
                                  </p:stCondLst>
                                  <p:childTnLst>
                                    <p:set>
                                      <p:cBhvr>
                                        <p:cTn id="93" dur="1" fill="hold">
                                          <p:stCondLst>
                                            <p:cond delay="0"/>
                                          </p:stCondLst>
                                        </p:cTn>
                                        <p:tgtEl>
                                          <p:spTgt spid="288"/>
                                        </p:tgtEl>
                                        <p:attrNameLst>
                                          <p:attrName>style.visibility</p:attrName>
                                        </p:attrNameLst>
                                      </p:cBhvr>
                                      <p:to>
                                        <p:strVal val="visible"/>
                                      </p:to>
                                    </p:set>
                                    <p:animEffect transition="in" filter="circle(out)">
                                      <p:cBhvr>
                                        <p:cTn id="94" dur="1000"/>
                                        <p:tgtEl>
                                          <p:spTgt spid="288"/>
                                        </p:tgtEl>
                                      </p:cBhvr>
                                    </p:animEffect>
                                  </p:childTnLst>
                                </p:cTn>
                              </p:par>
                              <p:par>
                                <p:cTn id="95" presetID="6" presetClass="entr" presetSubtype="32" fill="hold" grpId="0" nodeType="withEffect">
                                  <p:stCondLst>
                                    <p:cond delay="0"/>
                                  </p:stCondLst>
                                  <p:childTnLst>
                                    <p:set>
                                      <p:cBhvr>
                                        <p:cTn id="96" dur="1" fill="hold">
                                          <p:stCondLst>
                                            <p:cond delay="0"/>
                                          </p:stCondLst>
                                        </p:cTn>
                                        <p:tgtEl>
                                          <p:spTgt spid="289"/>
                                        </p:tgtEl>
                                        <p:attrNameLst>
                                          <p:attrName>style.visibility</p:attrName>
                                        </p:attrNameLst>
                                      </p:cBhvr>
                                      <p:to>
                                        <p:strVal val="visible"/>
                                      </p:to>
                                    </p:set>
                                    <p:animEffect transition="in" filter="circle(out)">
                                      <p:cBhvr>
                                        <p:cTn id="97" dur="1000"/>
                                        <p:tgtEl>
                                          <p:spTgt spid="289"/>
                                        </p:tgtEl>
                                      </p:cBhvr>
                                    </p:animEffect>
                                  </p:childTnLst>
                                </p:cTn>
                              </p:par>
                              <p:par>
                                <p:cTn id="98" presetID="6" presetClass="entr" presetSubtype="32" fill="hold" grpId="0" nodeType="withEffect">
                                  <p:stCondLst>
                                    <p:cond delay="0"/>
                                  </p:stCondLst>
                                  <p:childTnLst>
                                    <p:set>
                                      <p:cBhvr>
                                        <p:cTn id="99" dur="1" fill="hold">
                                          <p:stCondLst>
                                            <p:cond delay="0"/>
                                          </p:stCondLst>
                                        </p:cTn>
                                        <p:tgtEl>
                                          <p:spTgt spid="290"/>
                                        </p:tgtEl>
                                        <p:attrNameLst>
                                          <p:attrName>style.visibility</p:attrName>
                                        </p:attrNameLst>
                                      </p:cBhvr>
                                      <p:to>
                                        <p:strVal val="visible"/>
                                      </p:to>
                                    </p:set>
                                    <p:animEffect transition="in" filter="circle(out)">
                                      <p:cBhvr>
                                        <p:cTn id="100" dur="1000"/>
                                        <p:tgtEl>
                                          <p:spTgt spid="290"/>
                                        </p:tgtEl>
                                      </p:cBhvr>
                                    </p:animEffect>
                                  </p:childTnLst>
                                </p:cTn>
                              </p:par>
                              <p:par>
                                <p:cTn id="101" presetID="6" presetClass="entr" presetSubtype="32" fill="hold" grpId="0" nodeType="withEffect">
                                  <p:stCondLst>
                                    <p:cond delay="0"/>
                                  </p:stCondLst>
                                  <p:childTnLst>
                                    <p:set>
                                      <p:cBhvr>
                                        <p:cTn id="102" dur="1" fill="hold">
                                          <p:stCondLst>
                                            <p:cond delay="0"/>
                                          </p:stCondLst>
                                        </p:cTn>
                                        <p:tgtEl>
                                          <p:spTgt spid="291"/>
                                        </p:tgtEl>
                                        <p:attrNameLst>
                                          <p:attrName>style.visibility</p:attrName>
                                        </p:attrNameLst>
                                      </p:cBhvr>
                                      <p:to>
                                        <p:strVal val="visible"/>
                                      </p:to>
                                    </p:set>
                                    <p:animEffect transition="in" filter="circle(out)">
                                      <p:cBhvr>
                                        <p:cTn id="103" dur="1000"/>
                                        <p:tgtEl>
                                          <p:spTgt spid="291"/>
                                        </p:tgtEl>
                                      </p:cBhvr>
                                    </p:animEffect>
                                  </p:childTnLst>
                                </p:cTn>
                              </p:par>
                              <p:par>
                                <p:cTn id="104" presetID="6" presetClass="entr" presetSubtype="32" fill="hold" grpId="0" nodeType="withEffect">
                                  <p:stCondLst>
                                    <p:cond delay="0"/>
                                  </p:stCondLst>
                                  <p:childTnLst>
                                    <p:set>
                                      <p:cBhvr>
                                        <p:cTn id="105" dur="1" fill="hold">
                                          <p:stCondLst>
                                            <p:cond delay="0"/>
                                          </p:stCondLst>
                                        </p:cTn>
                                        <p:tgtEl>
                                          <p:spTgt spid="292"/>
                                        </p:tgtEl>
                                        <p:attrNameLst>
                                          <p:attrName>style.visibility</p:attrName>
                                        </p:attrNameLst>
                                      </p:cBhvr>
                                      <p:to>
                                        <p:strVal val="visible"/>
                                      </p:to>
                                    </p:set>
                                    <p:animEffect transition="in" filter="circle(out)">
                                      <p:cBhvr>
                                        <p:cTn id="106" dur="1000"/>
                                        <p:tgtEl>
                                          <p:spTgt spid="292"/>
                                        </p:tgtEl>
                                      </p:cBhvr>
                                    </p:animEffect>
                                  </p:childTnLst>
                                </p:cTn>
                              </p:par>
                            </p:childTnLst>
                          </p:cTn>
                        </p:par>
                        <p:par>
                          <p:cTn id="107" fill="hold">
                            <p:stCondLst>
                              <p:cond delay="1000"/>
                            </p:stCondLst>
                            <p:childTnLst>
                              <p:par>
                                <p:cTn id="108" presetID="10" presetClass="entr" presetSubtype="0" fill="hold" nodeType="afterEffect">
                                  <p:stCondLst>
                                    <p:cond delay="0"/>
                                  </p:stCondLst>
                                  <p:childTnLst>
                                    <p:set>
                                      <p:cBhvr>
                                        <p:cTn id="109" dur="1" fill="hold">
                                          <p:stCondLst>
                                            <p:cond delay="0"/>
                                          </p:stCondLst>
                                        </p:cTn>
                                        <p:tgtEl>
                                          <p:spTgt spid="29">
                                            <p:txEl>
                                              <p:pRg st="2" end="2"/>
                                            </p:txEl>
                                          </p:spTgt>
                                        </p:tgtEl>
                                        <p:attrNameLst>
                                          <p:attrName>style.visibility</p:attrName>
                                        </p:attrNameLst>
                                      </p:cBhvr>
                                      <p:to>
                                        <p:strVal val="visible"/>
                                      </p:to>
                                    </p:set>
                                    <p:animEffect transition="in" filter="fade">
                                      <p:cBhvr>
                                        <p:cTn id="110" dur="500"/>
                                        <p:tgtEl>
                                          <p:spTgt spid="29">
                                            <p:txEl>
                                              <p:pRg st="2" end="2"/>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fade">
                                      <p:cBhvr>
                                        <p:cTn id="113" dur="500"/>
                                        <p:tgtEl>
                                          <p:spTgt spid="31"/>
                                        </p:tgtEl>
                                      </p:cBhvr>
                                    </p:animEffect>
                                  </p:childTnLst>
                                </p:cTn>
                              </p:par>
                            </p:childTnLst>
                          </p:cTn>
                        </p:par>
                        <p:par>
                          <p:cTn id="114" fill="hold">
                            <p:stCondLst>
                              <p:cond delay="1500"/>
                            </p:stCondLst>
                            <p:childTnLst>
                              <p:par>
                                <p:cTn id="115" presetID="10" presetClass="entr" presetSubtype="0" fill="hold" nodeType="afterEffect">
                                  <p:stCondLst>
                                    <p:cond delay="0"/>
                                  </p:stCondLst>
                                  <p:childTnLst>
                                    <p:set>
                                      <p:cBhvr>
                                        <p:cTn id="116" dur="1" fill="hold">
                                          <p:stCondLst>
                                            <p:cond delay="0"/>
                                          </p:stCondLst>
                                        </p:cTn>
                                        <p:tgtEl>
                                          <p:spTgt spid="29">
                                            <p:txEl>
                                              <p:pRg st="3" end="3"/>
                                            </p:txEl>
                                          </p:spTgt>
                                        </p:tgtEl>
                                        <p:attrNameLst>
                                          <p:attrName>style.visibility</p:attrName>
                                        </p:attrNameLst>
                                      </p:cBhvr>
                                      <p:to>
                                        <p:strVal val="visible"/>
                                      </p:to>
                                    </p:set>
                                    <p:animEffect transition="in" filter="fade">
                                      <p:cBhvr>
                                        <p:cTn id="117" dur="500"/>
                                        <p:tgtEl>
                                          <p:spTgt spid="29">
                                            <p:txEl>
                                              <p:pRg st="3" end="3"/>
                                            </p:tx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72"/>
                                        </p:tgtEl>
                                        <p:attrNameLst>
                                          <p:attrName>style.visibility</p:attrName>
                                        </p:attrNameLst>
                                      </p:cBhvr>
                                      <p:to>
                                        <p:strVal val="visible"/>
                                      </p:to>
                                    </p:set>
                                    <p:animEffect transition="in" filter="fade">
                                      <p:cBhvr>
                                        <p:cTn id="120" dur="100"/>
                                        <p:tgtEl>
                                          <p:spTgt spid="172"/>
                                        </p:tgtEl>
                                      </p:cBhvr>
                                    </p:animEffect>
                                  </p:childTnLst>
                                </p:cTn>
                              </p:par>
                            </p:childTnLst>
                          </p:cTn>
                        </p:par>
                        <p:par>
                          <p:cTn id="121" fill="hold">
                            <p:stCondLst>
                              <p:cond delay="2000"/>
                            </p:stCondLst>
                            <p:childTnLst>
                              <p:par>
                                <p:cTn id="122" presetID="10" presetClass="entr" presetSubtype="0" fill="hold" grpId="0" nodeType="afterEffect">
                                  <p:stCondLst>
                                    <p:cond delay="0"/>
                                  </p:stCondLst>
                                  <p:childTnLst>
                                    <p:set>
                                      <p:cBhvr>
                                        <p:cTn id="123" dur="1" fill="hold">
                                          <p:stCondLst>
                                            <p:cond delay="0"/>
                                          </p:stCondLst>
                                        </p:cTn>
                                        <p:tgtEl>
                                          <p:spTgt spid="152"/>
                                        </p:tgtEl>
                                        <p:attrNameLst>
                                          <p:attrName>style.visibility</p:attrName>
                                        </p:attrNameLst>
                                      </p:cBhvr>
                                      <p:to>
                                        <p:strVal val="visible"/>
                                      </p:to>
                                    </p:set>
                                    <p:animEffect transition="in" filter="fade">
                                      <p:cBhvr>
                                        <p:cTn id="124" dur="100"/>
                                        <p:tgtEl>
                                          <p:spTgt spid="15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62"/>
                                        </p:tgtEl>
                                        <p:attrNameLst>
                                          <p:attrName>style.visibility</p:attrName>
                                        </p:attrNameLst>
                                      </p:cBhvr>
                                      <p:to>
                                        <p:strVal val="visible"/>
                                      </p:to>
                                    </p:set>
                                    <p:animEffect transition="in" filter="fade">
                                      <p:cBhvr>
                                        <p:cTn id="127" dur="100"/>
                                        <p:tgtEl>
                                          <p:spTgt spid="162"/>
                                        </p:tgtEl>
                                      </p:cBhvr>
                                    </p:animEffect>
                                  </p:childTnLst>
                                </p:cTn>
                              </p:par>
                            </p:childTnLst>
                          </p:cTn>
                        </p:par>
                        <p:par>
                          <p:cTn id="128" fill="hold">
                            <p:stCondLst>
                              <p:cond delay="2100"/>
                            </p:stCondLst>
                            <p:childTnLst>
                              <p:par>
                                <p:cTn id="129" presetID="10" presetClass="entr" presetSubtype="0" fill="hold" grpId="0" nodeType="afterEffect">
                                  <p:stCondLst>
                                    <p:cond delay="0"/>
                                  </p:stCondLst>
                                  <p:childTnLst>
                                    <p:set>
                                      <p:cBhvr>
                                        <p:cTn id="130" dur="1" fill="hold">
                                          <p:stCondLst>
                                            <p:cond delay="0"/>
                                          </p:stCondLst>
                                        </p:cTn>
                                        <p:tgtEl>
                                          <p:spTgt spid="153"/>
                                        </p:tgtEl>
                                        <p:attrNameLst>
                                          <p:attrName>style.visibility</p:attrName>
                                        </p:attrNameLst>
                                      </p:cBhvr>
                                      <p:to>
                                        <p:strVal val="visible"/>
                                      </p:to>
                                    </p:set>
                                    <p:animEffect transition="in" filter="fade">
                                      <p:cBhvr>
                                        <p:cTn id="131" dur="100"/>
                                        <p:tgtEl>
                                          <p:spTgt spid="15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63"/>
                                        </p:tgtEl>
                                        <p:attrNameLst>
                                          <p:attrName>style.visibility</p:attrName>
                                        </p:attrNameLst>
                                      </p:cBhvr>
                                      <p:to>
                                        <p:strVal val="visible"/>
                                      </p:to>
                                    </p:set>
                                    <p:animEffect transition="in" filter="fade">
                                      <p:cBhvr>
                                        <p:cTn id="134" dur="100"/>
                                        <p:tgtEl>
                                          <p:spTgt spid="163"/>
                                        </p:tgtEl>
                                      </p:cBhvr>
                                    </p:animEffect>
                                  </p:childTnLst>
                                </p:cTn>
                              </p:par>
                            </p:childTnLst>
                          </p:cTn>
                        </p:par>
                        <p:par>
                          <p:cTn id="135" fill="hold">
                            <p:stCondLst>
                              <p:cond delay="2200"/>
                            </p:stCondLst>
                            <p:childTnLst>
                              <p:par>
                                <p:cTn id="136" presetID="10" presetClass="entr" presetSubtype="0" fill="hold" grpId="0" nodeType="afterEffect">
                                  <p:stCondLst>
                                    <p:cond delay="0"/>
                                  </p:stCondLst>
                                  <p:childTnLst>
                                    <p:set>
                                      <p:cBhvr>
                                        <p:cTn id="137" dur="1" fill="hold">
                                          <p:stCondLst>
                                            <p:cond delay="0"/>
                                          </p:stCondLst>
                                        </p:cTn>
                                        <p:tgtEl>
                                          <p:spTgt spid="154"/>
                                        </p:tgtEl>
                                        <p:attrNameLst>
                                          <p:attrName>style.visibility</p:attrName>
                                        </p:attrNameLst>
                                      </p:cBhvr>
                                      <p:to>
                                        <p:strVal val="visible"/>
                                      </p:to>
                                    </p:set>
                                    <p:animEffect transition="in" filter="fade">
                                      <p:cBhvr>
                                        <p:cTn id="138" dur="100"/>
                                        <p:tgtEl>
                                          <p:spTgt spid="15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64"/>
                                        </p:tgtEl>
                                        <p:attrNameLst>
                                          <p:attrName>style.visibility</p:attrName>
                                        </p:attrNameLst>
                                      </p:cBhvr>
                                      <p:to>
                                        <p:strVal val="visible"/>
                                      </p:to>
                                    </p:set>
                                    <p:animEffect transition="in" filter="fade">
                                      <p:cBhvr>
                                        <p:cTn id="141" dur="100"/>
                                        <p:tgtEl>
                                          <p:spTgt spid="164"/>
                                        </p:tgtEl>
                                      </p:cBhvr>
                                    </p:animEffect>
                                  </p:childTnLst>
                                </p:cTn>
                              </p:par>
                            </p:childTnLst>
                          </p:cTn>
                        </p:par>
                        <p:par>
                          <p:cTn id="142" fill="hold">
                            <p:stCondLst>
                              <p:cond delay="2300"/>
                            </p:stCondLst>
                            <p:childTnLst>
                              <p:par>
                                <p:cTn id="143" presetID="10" presetClass="entr" presetSubtype="0" fill="hold" grpId="0" nodeType="afterEffect">
                                  <p:stCondLst>
                                    <p:cond delay="0"/>
                                  </p:stCondLst>
                                  <p:childTnLst>
                                    <p:set>
                                      <p:cBhvr>
                                        <p:cTn id="144" dur="1" fill="hold">
                                          <p:stCondLst>
                                            <p:cond delay="0"/>
                                          </p:stCondLst>
                                        </p:cTn>
                                        <p:tgtEl>
                                          <p:spTgt spid="155"/>
                                        </p:tgtEl>
                                        <p:attrNameLst>
                                          <p:attrName>style.visibility</p:attrName>
                                        </p:attrNameLst>
                                      </p:cBhvr>
                                      <p:to>
                                        <p:strVal val="visible"/>
                                      </p:to>
                                    </p:set>
                                    <p:animEffect transition="in" filter="fade">
                                      <p:cBhvr>
                                        <p:cTn id="145" dur="100"/>
                                        <p:tgtEl>
                                          <p:spTgt spid="15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65"/>
                                        </p:tgtEl>
                                        <p:attrNameLst>
                                          <p:attrName>style.visibility</p:attrName>
                                        </p:attrNameLst>
                                      </p:cBhvr>
                                      <p:to>
                                        <p:strVal val="visible"/>
                                      </p:to>
                                    </p:set>
                                    <p:animEffect transition="in" filter="fade">
                                      <p:cBhvr>
                                        <p:cTn id="148" dur="100"/>
                                        <p:tgtEl>
                                          <p:spTgt spid="165"/>
                                        </p:tgtEl>
                                      </p:cBhvr>
                                    </p:animEffect>
                                  </p:childTnLst>
                                </p:cTn>
                              </p:par>
                            </p:childTnLst>
                          </p:cTn>
                        </p:par>
                        <p:par>
                          <p:cTn id="149" fill="hold">
                            <p:stCondLst>
                              <p:cond delay="2400"/>
                            </p:stCondLst>
                            <p:childTnLst>
                              <p:par>
                                <p:cTn id="150" presetID="10" presetClass="entr" presetSubtype="0" fill="hold" grpId="0" nodeType="afterEffect">
                                  <p:stCondLst>
                                    <p:cond delay="0"/>
                                  </p:stCondLst>
                                  <p:childTnLst>
                                    <p:set>
                                      <p:cBhvr>
                                        <p:cTn id="151" dur="1" fill="hold">
                                          <p:stCondLst>
                                            <p:cond delay="0"/>
                                          </p:stCondLst>
                                        </p:cTn>
                                        <p:tgtEl>
                                          <p:spTgt spid="156"/>
                                        </p:tgtEl>
                                        <p:attrNameLst>
                                          <p:attrName>style.visibility</p:attrName>
                                        </p:attrNameLst>
                                      </p:cBhvr>
                                      <p:to>
                                        <p:strVal val="visible"/>
                                      </p:to>
                                    </p:set>
                                    <p:animEffect transition="in" filter="fade">
                                      <p:cBhvr>
                                        <p:cTn id="152" dur="100"/>
                                        <p:tgtEl>
                                          <p:spTgt spid="156"/>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66"/>
                                        </p:tgtEl>
                                        <p:attrNameLst>
                                          <p:attrName>style.visibility</p:attrName>
                                        </p:attrNameLst>
                                      </p:cBhvr>
                                      <p:to>
                                        <p:strVal val="visible"/>
                                      </p:to>
                                    </p:set>
                                    <p:animEffect transition="in" filter="fade">
                                      <p:cBhvr>
                                        <p:cTn id="155" dur="100"/>
                                        <p:tgtEl>
                                          <p:spTgt spid="166"/>
                                        </p:tgtEl>
                                      </p:cBhvr>
                                    </p:animEffect>
                                  </p:childTnLst>
                                </p:cTn>
                              </p:par>
                            </p:childTnLst>
                          </p:cTn>
                        </p:par>
                        <p:par>
                          <p:cTn id="156" fill="hold">
                            <p:stCondLst>
                              <p:cond delay="2500"/>
                            </p:stCondLst>
                            <p:childTnLst>
                              <p:par>
                                <p:cTn id="157" presetID="10" presetClass="entr" presetSubtype="0" fill="hold" grpId="0" nodeType="afterEffect">
                                  <p:stCondLst>
                                    <p:cond delay="0"/>
                                  </p:stCondLst>
                                  <p:childTnLst>
                                    <p:set>
                                      <p:cBhvr>
                                        <p:cTn id="158" dur="1" fill="hold">
                                          <p:stCondLst>
                                            <p:cond delay="0"/>
                                          </p:stCondLst>
                                        </p:cTn>
                                        <p:tgtEl>
                                          <p:spTgt spid="157"/>
                                        </p:tgtEl>
                                        <p:attrNameLst>
                                          <p:attrName>style.visibility</p:attrName>
                                        </p:attrNameLst>
                                      </p:cBhvr>
                                      <p:to>
                                        <p:strVal val="visible"/>
                                      </p:to>
                                    </p:set>
                                    <p:animEffect transition="in" filter="fade">
                                      <p:cBhvr>
                                        <p:cTn id="159" dur="100"/>
                                        <p:tgtEl>
                                          <p:spTgt spid="15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67"/>
                                        </p:tgtEl>
                                        <p:attrNameLst>
                                          <p:attrName>style.visibility</p:attrName>
                                        </p:attrNameLst>
                                      </p:cBhvr>
                                      <p:to>
                                        <p:strVal val="visible"/>
                                      </p:to>
                                    </p:set>
                                    <p:animEffect transition="in" filter="fade">
                                      <p:cBhvr>
                                        <p:cTn id="162" dur="100"/>
                                        <p:tgtEl>
                                          <p:spTgt spid="167"/>
                                        </p:tgtEl>
                                      </p:cBhvr>
                                    </p:animEffect>
                                  </p:childTnLst>
                                </p:cTn>
                              </p:par>
                            </p:childTnLst>
                          </p:cTn>
                        </p:par>
                        <p:par>
                          <p:cTn id="163" fill="hold">
                            <p:stCondLst>
                              <p:cond delay="2600"/>
                            </p:stCondLst>
                            <p:childTnLst>
                              <p:par>
                                <p:cTn id="164" presetID="10" presetClass="entr" presetSubtype="0" fill="hold" grpId="0" nodeType="afterEffect">
                                  <p:stCondLst>
                                    <p:cond delay="0"/>
                                  </p:stCondLst>
                                  <p:childTnLst>
                                    <p:set>
                                      <p:cBhvr>
                                        <p:cTn id="165" dur="1" fill="hold">
                                          <p:stCondLst>
                                            <p:cond delay="0"/>
                                          </p:stCondLst>
                                        </p:cTn>
                                        <p:tgtEl>
                                          <p:spTgt spid="158"/>
                                        </p:tgtEl>
                                        <p:attrNameLst>
                                          <p:attrName>style.visibility</p:attrName>
                                        </p:attrNameLst>
                                      </p:cBhvr>
                                      <p:to>
                                        <p:strVal val="visible"/>
                                      </p:to>
                                    </p:set>
                                    <p:animEffect transition="in" filter="fade">
                                      <p:cBhvr>
                                        <p:cTn id="166" dur="100"/>
                                        <p:tgtEl>
                                          <p:spTgt spid="15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68"/>
                                        </p:tgtEl>
                                        <p:attrNameLst>
                                          <p:attrName>style.visibility</p:attrName>
                                        </p:attrNameLst>
                                      </p:cBhvr>
                                      <p:to>
                                        <p:strVal val="visible"/>
                                      </p:to>
                                    </p:set>
                                    <p:animEffect transition="in" filter="fade">
                                      <p:cBhvr>
                                        <p:cTn id="169" dur="100"/>
                                        <p:tgtEl>
                                          <p:spTgt spid="168"/>
                                        </p:tgtEl>
                                      </p:cBhvr>
                                    </p:animEffect>
                                  </p:childTnLst>
                                </p:cTn>
                              </p:par>
                            </p:childTnLst>
                          </p:cTn>
                        </p:par>
                        <p:par>
                          <p:cTn id="170" fill="hold">
                            <p:stCondLst>
                              <p:cond delay="2700"/>
                            </p:stCondLst>
                            <p:childTnLst>
                              <p:par>
                                <p:cTn id="171" presetID="10" presetClass="entr" presetSubtype="0" fill="hold" grpId="0" nodeType="afterEffect">
                                  <p:stCondLst>
                                    <p:cond delay="0"/>
                                  </p:stCondLst>
                                  <p:childTnLst>
                                    <p:set>
                                      <p:cBhvr>
                                        <p:cTn id="172" dur="1" fill="hold">
                                          <p:stCondLst>
                                            <p:cond delay="0"/>
                                          </p:stCondLst>
                                        </p:cTn>
                                        <p:tgtEl>
                                          <p:spTgt spid="159"/>
                                        </p:tgtEl>
                                        <p:attrNameLst>
                                          <p:attrName>style.visibility</p:attrName>
                                        </p:attrNameLst>
                                      </p:cBhvr>
                                      <p:to>
                                        <p:strVal val="visible"/>
                                      </p:to>
                                    </p:set>
                                    <p:animEffect transition="in" filter="fade">
                                      <p:cBhvr>
                                        <p:cTn id="173" dur="100"/>
                                        <p:tgtEl>
                                          <p:spTgt spid="159"/>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69"/>
                                        </p:tgtEl>
                                        <p:attrNameLst>
                                          <p:attrName>style.visibility</p:attrName>
                                        </p:attrNameLst>
                                      </p:cBhvr>
                                      <p:to>
                                        <p:strVal val="visible"/>
                                      </p:to>
                                    </p:set>
                                    <p:animEffect transition="in" filter="fade">
                                      <p:cBhvr>
                                        <p:cTn id="176" dur="100"/>
                                        <p:tgtEl>
                                          <p:spTgt spid="169"/>
                                        </p:tgtEl>
                                      </p:cBhvr>
                                    </p:animEffect>
                                  </p:childTnLst>
                                </p:cTn>
                              </p:par>
                            </p:childTnLst>
                          </p:cTn>
                        </p:par>
                        <p:par>
                          <p:cTn id="177" fill="hold">
                            <p:stCondLst>
                              <p:cond delay="2800"/>
                            </p:stCondLst>
                            <p:childTnLst>
                              <p:par>
                                <p:cTn id="178" presetID="10" presetClass="entr" presetSubtype="0" fill="hold" grpId="0" nodeType="afterEffect">
                                  <p:stCondLst>
                                    <p:cond delay="0"/>
                                  </p:stCondLst>
                                  <p:childTnLst>
                                    <p:set>
                                      <p:cBhvr>
                                        <p:cTn id="179" dur="1" fill="hold">
                                          <p:stCondLst>
                                            <p:cond delay="0"/>
                                          </p:stCondLst>
                                        </p:cTn>
                                        <p:tgtEl>
                                          <p:spTgt spid="160"/>
                                        </p:tgtEl>
                                        <p:attrNameLst>
                                          <p:attrName>style.visibility</p:attrName>
                                        </p:attrNameLst>
                                      </p:cBhvr>
                                      <p:to>
                                        <p:strVal val="visible"/>
                                      </p:to>
                                    </p:set>
                                    <p:animEffect transition="in" filter="fade">
                                      <p:cBhvr>
                                        <p:cTn id="180" dur="100"/>
                                        <p:tgtEl>
                                          <p:spTgt spid="160"/>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70"/>
                                        </p:tgtEl>
                                        <p:attrNameLst>
                                          <p:attrName>style.visibility</p:attrName>
                                        </p:attrNameLst>
                                      </p:cBhvr>
                                      <p:to>
                                        <p:strVal val="visible"/>
                                      </p:to>
                                    </p:set>
                                    <p:animEffect transition="in" filter="fade">
                                      <p:cBhvr>
                                        <p:cTn id="183" dur="100"/>
                                        <p:tgtEl>
                                          <p:spTgt spid="170"/>
                                        </p:tgtEl>
                                      </p:cBhvr>
                                    </p:animEffect>
                                  </p:childTnLst>
                                </p:cTn>
                              </p:par>
                            </p:childTnLst>
                          </p:cTn>
                        </p:par>
                        <p:par>
                          <p:cTn id="184" fill="hold">
                            <p:stCondLst>
                              <p:cond delay="2900"/>
                            </p:stCondLst>
                            <p:childTnLst>
                              <p:par>
                                <p:cTn id="185" presetID="10" presetClass="entr" presetSubtype="0" fill="hold" grpId="0" nodeType="afterEffect">
                                  <p:stCondLst>
                                    <p:cond delay="0"/>
                                  </p:stCondLst>
                                  <p:childTnLst>
                                    <p:set>
                                      <p:cBhvr>
                                        <p:cTn id="186" dur="1" fill="hold">
                                          <p:stCondLst>
                                            <p:cond delay="0"/>
                                          </p:stCondLst>
                                        </p:cTn>
                                        <p:tgtEl>
                                          <p:spTgt spid="161"/>
                                        </p:tgtEl>
                                        <p:attrNameLst>
                                          <p:attrName>style.visibility</p:attrName>
                                        </p:attrNameLst>
                                      </p:cBhvr>
                                      <p:to>
                                        <p:strVal val="visible"/>
                                      </p:to>
                                    </p:set>
                                    <p:animEffect transition="in" filter="fade">
                                      <p:cBhvr>
                                        <p:cTn id="187" dur="100"/>
                                        <p:tgtEl>
                                          <p:spTgt spid="161"/>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71"/>
                                        </p:tgtEl>
                                        <p:attrNameLst>
                                          <p:attrName>style.visibility</p:attrName>
                                        </p:attrNameLst>
                                      </p:cBhvr>
                                      <p:to>
                                        <p:strVal val="visible"/>
                                      </p:to>
                                    </p:set>
                                    <p:animEffect transition="in" filter="fade">
                                      <p:cBhvr>
                                        <p:cTn id="190" dur="100"/>
                                        <p:tgtEl>
                                          <p:spTgt spid="171"/>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27">
                                            <p:txEl>
                                              <p:pRg st="2" end="2"/>
                                            </p:txEl>
                                          </p:spTgt>
                                        </p:tgtEl>
                                        <p:attrNameLst>
                                          <p:attrName>style.visibility</p:attrName>
                                        </p:attrNameLst>
                                      </p:cBhvr>
                                      <p:to>
                                        <p:strVal val="visible"/>
                                      </p:to>
                                    </p:set>
                                    <p:animEffect transition="in" filter="fade">
                                      <p:cBhvr>
                                        <p:cTn id="195" dur="500"/>
                                        <p:tgtEl>
                                          <p:spTgt spid="27">
                                            <p:txEl>
                                              <p:pRg st="2" end="2"/>
                                            </p:txEl>
                                          </p:spTgt>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392"/>
                                        </p:tgtEl>
                                        <p:attrNameLst>
                                          <p:attrName>style.visibility</p:attrName>
                                        </p:attrNameLst>
                                      </p:cBhvr>
                                      <p:to>
                                        <p:strVal val="visible"/>
                                      </p:to>
                                    </p:set>
                                    <p:animEffect transition="in" filter="fade">
                                      <p:cBhvr>
                                        <p:cTn id="198" dur="500"/>
                                        <p:tgtEl>
                                          <p:spTgt spid="392"/>
                                        </p:tgtEl>
                                      </p:cBhvr>
                                    </p:animEffect>
                                  </p:childTnLst>
                                </p:cTn>
                              </p:par>
                              <p:par>
                                <p:cTn id="199" presetID="22" presetClass="entr" presetSubtype="4" fill="hold" nodeType="withEffect">
                                  <p:stCondLst>
                                    <p:cond delay="0"/>
                                  </p:stCondLst>
                                  <p:childTnLst>
                                    <p:set>
                                      <p:cBhvr>
                                        <p:cTn id="200" dur="1" fill="hold">
                                          <p:stCondLst>
                                            <p:cond delay="0"/>
                                          </p:stCondLst>
                                        </p:cTn>
                                        <p:tgtEl>
                                          <p:spTgt spid="297"/>
                                        </p:tgtEl>
                                        <p:attrNameLst>
                                          <p:attrName>style.visibility</p:attrName>
                                        </p:attrNameLst>
                                      </p:cBhvr>
                                      <p:to>
                                        <p:strVal val="visible"/>
                                      </p:to>
                                    </p:set>
                                    <p:animEffect transition="in" filter="wipe(down)">
                                      <p:cBhvr>
                                        <p:cTn id="201" dur="500"/>
                                        <p:tgtEl>
                                          <p:spTgt spid="297"/>
                                        </p:tgtEl>
                                      </p:cBhvr>
                                    </p:animEffect>
                                  </p:childTnLst>
                                </p:cTn>
                              </p:par>
                              <p:par>
                                <p:cTn id="202" presetID="22" presetClass="entr" presetSubtype="4" fill="hold" nodeType="withEffect">
                                  <p:stCondLst>
                                    <p:cond delay="250"/>
                                  </p:stCondLst>
                                  <p:childTnLst>
                                    <p:set>
                                      <p:cBhvr>
                                        <p:cTn id="203" dur="1" fill="hold">
                                          <p:stCondLst>
                                            <p:cond delay="0"/>
                                          </p:stCondLst>
                                        </p:cTn>
                                        <p:tgtEl>
                                          <p:spTgt spid="366"/>
                                        </p:tgtEl>
                                        <p:attrNameLst>
                                          <p:attrName>style.visibility</p:attrName>
                                        </p:attrNameLst>
                                      </p:cBhvr>
                                      <p:to>
                                        <p:strVal val="visible"/>
                                      </p:to>
                                    </p:set>
                                    <p:animEffect transition="in" filter="wipe(down)">
                                      <p:cBhvr>
                                        <p:cTn id="204" dur="500"/>
                                        <p:tgtEl>
                                          <p:spTgt spid="366"/>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nodeType="clickEffect">
                                  <p:stCondLst>
                                    <p:cond delay="0"/>
                                  </p:stCondLst>
                                  <p:childTnLst>
                                    <p:set>
                                      <p:cBhvr>
                                        <p:cTn id="208" dur="1" fill="hold">
                                          <p:stCondLst>
                                            <p:cond delay="0"/>
                                          </p:stCondLst>
                                        </p:cTn>
                                        <p:tgtEl>
                                          <p:spTgt spid="27">
                                            <p:txEl>
                                              <p:pRg st="3" end="3"/>
                                            </p:txEl>
                                          </p:spTgt>
                                        </p:tgtEl>
                                        <p:attrNameLst>
                                          <p:attrName>style.visibility</p:attrName>
                                        </p:attrNameLst>
                                      </p:cBhvr>
                                      <p:to>
                                        <p:strVal val="visible"/>
                                      </p:to>
                                    </p:set>
                                    <p:animEffect transition="in" filter="fade">
                                      <p:cBhvr>
                                        <p:cTn id="209" dur="500"/>
                                        <p:tgtEl>
                                          <p:spTgt spid="27">
                                            <p:txEl>
                                              <p:pRg st="3" end="3"/>
                                            </p:txEl>
                                          </p:spTgt>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393"/>
                                        </p:tgtEl>
                                        <p:attrNameLst>
                                          <p:attrName>style.visibility</p:attrName>
                                        </p:attrNameLst>
                                      </p:cBhvr>
                                      <p:to>
                                        <p:strVal val="visible"/>
                                      </p:to>
                                    </p:set>
                                    <p:animEffect transition="in" filter="fade">
                                      <p:cBhvr>
                                        <p:cTn id="212" dur="500"/>
                                        <p:tgtEl>
                                          <p:spTgt spid="393"/>
                                        </p:tgtEl>
                                      </p:cBhvr>
                                    </p:animEffect>
                                  </p:childTnLst>
                                </p:cTn>
                              </p:par>
                              <p:par>
                                <p:cTn id="213" presetID="22" presetClass="entr" presetSubtype="4" fill="hold" nodeType="withEffect">
                                  <p:stCondLst>
                                    <p:cond delay="0"/>
                                  </p:stCondLst>
                                  <p:childTnLst>
                                    <p:set>
                                      <p:cBhvr>
                                        <p:cTn id="214" dur="1" fill="hold">
                                          <p:stCondLst>
                                            <p:cond delay="0"/>
                                          </p:stCondLst>
                                        </p:cTn>
                                        <p:tgtEl>
                                          <p:spTgt spid="356"/>
                                        </p:tgtEl>
                                        <p:attrNameLst>
                                          <p:attrName>style.visibility</p:attrName>
                                        </p:attrNameLst>
                                      </p:cBhvr>
                                      <p:to>
                                        <p:strVal val="visible"/>
                                      </p:to>
                                    </p:set>
                                    <p:animEffect transition="in" filter="wipe(down)">
                                      <p:cBhvr>
                                        <p:cTn id="215" dur="500"/>
                                        <p:tgtEl>
                                          <p:spTgt spid="356"/>
                                        </p:tgtEl>
                                      </p:cBhvr>
                                    </p:animEffect>
                                  </p:childTnLst>
                                </p:cTn>
                              </p:par>
                            </p:childTnLst>
                          </p:cTn>
                        </p:par>
                        <p:par>
                          <p:cTn id="216" fill="hold">
                            <p:stCondLst>
                              <p:cond delay="500"/>
                            </p:stCondLst>
                            <p:childTnLst>
                              <p:par>
                                <p:cTn id="217" presetID="22" presetClass="entr" presetSubtype="8" fill="hold" nodeType="afterEffect">
                                  <p:stCondLst>
                                    <p:cond delay="0"/>
                                  </p:stCondLst>
                                  <p:childTnLst>
                                    <p:set>
                                      <p:cBhvr>
                                        <p:cTn id="218" dur="1" fill="hold">
                                          <p:stCondLst>
                                            <p:cond delay="0"/>
                                          </p:stCondLst>
                                        </p:cTn>
                                        <p:tgtEl>
                                          <p:spTgt spid="386"/>
                                        </p:tgtEl>
                                        <p:attrNameLst>
                                          <p:attrName>style.visibility</p:attrName>
                                        </p:attrNameLst>
                                      </p:cBhvr>
                                      <p:to>
                                        <p:strVal val="visible"/>
                                      </p:to>
                                    </p:set>
                                    <p:animEffect transition="in" filter="wipe(left)">
                                      <p:cBhvr>
                                        <p:cTn id="219" dur="500"/>
                                        <p:tgtEl>
                                          <p:spTgt spid="386"/>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27">
                                            <p:txEl>
                                              <p:pRg st="4" end="4"/>
                                            </p:txEl>
                                          </p:spTgt>
                                        </p:tgtEl>
                                        <p:attrNameLst>
                                          <p:attrName>style.visibility</p:attrName>
                                        </p:attrNameLst>
                                      </p:cBhvr>
                                      <p:to>
                                        <p:strVal val="visible"/>
                                      </p:to>
                                    </p:set>
                                    <p:animEffect transition="in" filter="fade">
                                      <p:cBhvr>
                                        <p:cTn id="224" dur="500"/>
                                        <p:tgtEl>
                                          <p:spTgt spid="27">
                                            <p:txEl>
                                              <p:pRg st="4" end="4"/>
                                            </p:txEl>
                                          </p:spTgt>
                                        </p:tgtEl>
                                      </p:cBhvr>
                                    </p:animEffect>
                                  </p:childTnLst>
                                </p:cTn>
                              </p:par>
                              <p:par>
                                <p:cTn id="225" presetID="8" presetClass="entr" presetSubtype="32" fill="hold" nodeType="withEffect">
                                  <p:stCondLst>
                                    <p:cond delay="0"/>
                                  </p:stCondLst>
                                  <p:childTnLst>
                                    <p:set>
                                      <p:cBhvr>
                                        <p:cTn id="226" dur="1" fill="hold">
                                          <p:stCondLst>
                                            <p:cond delay="0"/>
                                          </p:stCondLst>
                                        </p:cTn>
                                        <p:tgtEl>
                                          <p:spTgt spid="4"/>
                                        </p:tgtEl>
                                        <p:attrNameLst>
                                          <p:attrName>style.visibility</p:attrName>
                                        </p:attrNameLst>
                                      </p:cBhvr>
                                      <p:to>
                                        <p:strVal val="visible"/>
                                      </p:to>
                                    </p:set>
                                    <p:animEffect transition="in" filter="diamond(out)">
                                      <p:cBhvr>
                                        <p:cTn id="227" dur="1500"/>
                                        <p:tgtEl>
                                          <p:spTgt spid="4"/>
                                        </p:tgtEl>
                                      </p:cBhvr>
                                    </p:animEffect>
                                  </p:childTnLst>
                                </p:cTn>
                              </p:par>
                              <p:par>
                                <p:cTn id="228" presetID="10" presetClass="entr" presetSubtype="0" fill="hold" nodeType="withEffect">
                                  <p:stCondLst>
                                    <p:cond delay="0"/>
                                  </p:stCondLst>
                                  <p:childTnLst>
                                    <p:set>
                                      <p:cBhvr>
                                        <p:cTn id="229" dur="1" fill="hold">
                                          <p:stCondLst>
                                            <p:cond delay="0"/>
                                          </p:stCondLst>
                                        </p:cTn>
                                        <p:tgtEl>
                                          <p:spTgt spid="293"/>
                                        </p:tgtEl>
                                        <p:attrNameLst>
                                          <p:attrName>style.visibility</p:attrName>
                                        </p:attrNameLst>
                                      </p:cBhvr>
                                      <p:to>
                                        <p:strVal val="visible"/>
                                      </p:to>
                                    </p:set>
                                    <p:animEffect transition="in" filter="fade">
                                      <p:cBhvr>
                                        <p:cTn id="230"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392" grpId="0" animBg="1"/>
      <p:bldP spid="39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884237" y="1516062"/>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&gt;90%</a:t>
            </a:r>
          </a:p>
        </p:txBody>
      </p:sp>
      <p:sp>
        <p:nvSpPr>
          <p:cNvPr id="9" name="TextBox 8"/>
          <p:cNvSpPr txBox="1"/>
          <p:nvPr/>
        </p:nvSpPr>
        <p:spPr>
          <a:xfrm>
            <a:off x="4008437" y="1326779"/>
            <a:ext cx="8001001" cy="1458861"/>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of interviewed customers indicated they would consider the security track record before buying the integrated solution</a:t>
            </a:r>
          </a:p>
        </p:txBody>
      </p:sp>
      <p:grpSp>
        <p:nvGrpSpPr>
          <p:cNvPr id="5" name="Group 4"/>
          <p:cNvGrpSpPr/>
          <p:nvPr/>
        </p:nvGrpSpPr>
        <p:grpSpPr>
          <a:xfrm>
            <a:off x="884237" y="2963862"/>
            <a:ext cx="11125201" cy="1209562"/>
            <a:chOff x="884237" y="3190973"/>
            <a:chExt cx="11125201" cy="1209562"/>
          </a:xfrm>
        </p:grpSpPr>
        <p:sp>
          <p:nvSpPr>
            <p:cNvPr id="7" name="TextBox 6"/>
            <p:cNvSpPr txBox="1"/>
            <p:nvPr/>
          </p:nvSpPr>
          <p:spPr>
            <a:xfrm>
              <a:off x="884237" y="3190973"/>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&gt;75%</a:t>
              </a:r>
            </a:p>
          </p:txBody>
        </p:sp>
        <p:sp>
          <p:nvSpPr>
            <p:cNvPr id="10" name="TextBox 9"/>
            <p:cNvSpPr txBox="1"/>
            <p:nvPr/>
          </p:nvSpPr>
          <p:spPr>
            <a:xfrm>
              <a:off x="4008437" y="3215665"/>
              <a:ext cx="8001001" cy="1071062"/>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favor a solution that comes with hardened security settings</a:t>
              </a:r>
            </a:p>
          </p:txBody>
        </p:sp>
      </p:grpSp>
      <p:grpSp>
        <p:nvGrpSpPr>
          <p:cNvPr id="3" name="Group 2"/>
          <p:cNvGrpSpPr/>
          <p:nvPr/>
        </p:nvGrpSpPr>
        <p:grpSpPr>
          <a:xfrm>
            <a:off x="884238" y="4411662"/>
            <a:ext cx="11279966" cy="1458861"/>
            <a:chOff x="884237" y="4950198"/>
            <a:chExt cx="11511925" cy="1458861"/>
          </a:xfrm>
        </p:grpSpPr>
        <p:sp>
          <p:nvSpPr>
            <p:cNvPr id="8" name="TextBox 7"/>
            <p:cNvSpPr txBox="1"/>
            <p:nvPr/>
          </p:nvSpPr>
          <p:spPr>
            <a:xfrm>
              <a:off x="884237" y="5139481"/>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&gt;75%</a:t>
              </a:r>
            </a:p>
          </p:txBody>
        </p:sp>
        <p:sp>
          <p:nvSpPr>
            <p:cNvPr id="12" name="TextBox 11"/>
            <p:cNvSpPr txBox="1"/>
            <p:nvPr/>
          </p:nvSpPr>
          <p:spPr>
            <a:xfrm>
              <a:off x="4072682" y="4950198"/>
              <a:ext cx="8323480" cy="1458861"/>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favor an integrated solution that comes with a set of additional security features and/or services specifically targeted and validated for that solution</a:t>
              </a:r>
            </a:p>
          </p:txBody>
        </p:sp>
      </p:grpSp>
      <p:sp>
        <p:nvSpPr>
          <p:cNvPr id="16" name="TextBox 15"/>
          <p:cNvSpPr txBox="1"/>
          <p:nvPr/>
        </p:nvSpPr>
        <p:spPr>
          <a:xfrm>
            <a:off x="427037" y="6442815"/>
            <a:ext cx="8366709" cy="238848"/>
          </a:xfrm>
          <a:prstGeom prst="rect">
            <a:avLst/>
          </a:prstGeom>
          <a:noFill/>
        </p:spPr>
        <p:txBody>
          <a:bodyPr wrap="square" rtlCol="0">
            <a:spAutoFit/>
          </a:bodyPr>
          <a:lstStyle/>
          <a:p>
            <a:pPr marL="0" lvl="1">
              <a:defRPr/>
            </a:pPr>
            <a:r>
              <a:rPr lang="en-US" sz="952" dirty="0">
                <a:solidFill>
                  <a:srgbClr val="003C71"/>
                </a:solidFill>
                <a:latin typeface="Segoe UI"/>
              </a:rPr>
              <a:t>*Internal survey: Data from 63 mid-size companies and enterprises, different verticals and geos</a:t>
            </a:r>
          </a:p>
        </p:txBody>
      </p:sp>
      <p:sp>
        <p:nvSpPr>
          <p:cNvPr id="20"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Customer feedback*</a:t>
            </a:r>
          </a:p>
        </p:txBody>
      </p:sp>
    </p:spTree>
    <p:extLst>
      <p:ext uri="{BB962C8B-B14F-4D97-AF65-F5344CB8AC3E}">
        <p14:creationId xmlns:p14="http://schemas.microsoft.com/office/powerpoint/2010/main" val="50888147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427037" y="6442815"/>
            <a:ext cx="8366709" cy="238848"/>
          </a:xfrm>
          <a:prstGeom prst="rect">
            <a:avLst/>
          </a:prstGeom>
          <a:noFill/>
        </p:spPr>
        <p:txBody>
          <a:bodyPr wrap="square" rtlCol="0">
            <a:spAutoFit/>
          </a:bodyPr>
          <a:lstStyle/>
          <a:p>
            <a:pPr marL="0" lvl="1">
              <a:defRPr/>
            </a:pPr>
            <a:r>
              <a:rPr lang="en-US" sz="952" dirty="0">
                <a:solidFill>
                  <a:srgbClr val="003C71"/>
                </a:solidFill>
                <a:latin typeface="Segoe UI"/>
              </a:rPr>
              <a:t>*Internal survey: Data from 63 mid-size companies and enterprises, different verticals and geos</a:t>
            </a:r>
          </a:p>
        </p:txBody>
      </p:sp>
      <p:sp>
        <p:nvSpPr>
          <p:cNvPr id="2" name="TextBox 1"/>
          <p:cNvSpPr txBox="1"/>
          <p:nvPr/>
        </p:nvSpPr>
        <p:spPr>
          <a:xfrm>
            <a:off x="884237" y="1516062"/>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&gt;70%</a:t>
            </a:r>
          </a:p>
        </p:txBody>
      </p:sp>
      <p:sp>
        <p:nvSpPr>
          <p:cNvPr id="7" name="TextBox 6"/>
          <p:cNvSpPr txBox="1"/>
          <p:nvPr/>
        </p:nvSpPr>
        <p:spPr>
          <a:xfrm>
            <a:off x="884237" y="3190973"/>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&gt;60%</a:t>
            </a:r>
          </a:p>
        </p:txBody>
      </p:sp>
      <p:sp>
        <p:nvSpPr>
          <p:cNvPr id="8" name="TextBox 7"/>
          <p:cNvSpPr txBox="1"/>
          <p:nvPr/>
        </p:nvSpPr>
        <p:spPr>
          <a:xfrm>
            <a:off x="884237" y="4726100"/>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#1</a:t>
            </a:r>
          </a:p>
        </p:txBody>
      </p:sp>
      <p:sp>
        <p:nvSpPr>
          <p:cNvPr id="9" name="TextBox 8"/>
          <p:cNvSpPr txBox="1"/>
          <p:nvPr/>
        </p:nvSpPr>
        <p:spPr>
          <a:xfrm>
            <a:off x="4008437" y="1532013"/>
            <a:ext cx="7794025" cy="1071062"/>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indicated that integrating with existing security tools was complex</a:t>
            </a:r>
          </a:p>
        </p:txBody>
      </p:sp>
      <p:sp>
        <p:nvSpPr>
          <p:cNvPr id="10" name="TextBox 9"/>
          <p:cNvSpPr txBox="1"/>
          <p:nvPr/>
        </p:nvSpPr>
        <p:spPr>
          <a:xfrm>
            <a:off x="4008437" y="3001690"/>
            <a:ext cx="7794025" cy="1458861"/>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indicated that security remains one of the main obstacles to overcome in order to put the system in production</a:t>
            </a:r>
          </a:p>
        </p:txBody>
      </p:sp>
      <p:sp>
        <p:nvSpPr>
          <p:cNvPr id="12" name="TextBox 11"/>
          <p:cNvSpPr txBox="1"/>
          <p:nvPr/>
        </p:nvSpPr>
        <p:spPr>
          <a:xfrm>
            <a:off x="4008437" y="4767904"/>
            <a:ext cx="7794025" cy="1071062"/>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Compliance paperwork rated as the top frustration</a:t>
            </a:r>
          </a:p>
        </p:txBody>
      </p:sp>
      <p:sp>
        <p:nvSpPr>
          <p:cNvPr id="13"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Customer feedback*</a:t>
            </a:r>
          </a:p>
        </p:txBody>
      </p:sp>
    </p:spTree>
    <p:extLst>
      <p:ext uri="{BB962C8B-B14F-4D97-AF65-F5344CB8AC3E}">
        <p14:creationId xmlns:p14="http://schemas.microsoft.com/office/powerpoint/2010/main" val="10337558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Content Placeholder 15"/>
          <p:cNvSpPr>
            <a:spLocks noGrp="1"/>
          </p:cNvSpPr>
          <p:nvPr>
            <p:ph type="body" sz="quarter" idx="10"/>
          </p:nvPr>
        </p:nvSpPr>
        <p:spPr>
          <a:xfrm>
            <a:off x="274638" y="1973262"/>
            <a:ext cx="6247156" cy="3459409"/>
          </a:xfrm>
        </p:spPr>
        <p:txBody>
          <a:bodyPr/>
          <a:lstStyle/>
          <a:p>
            <a:pPr marL="342900" lvl="1" indent="-342900">
              <a:spcBef>
                <a:spcPct val="20000"/>
              </a:spcBef>
              <a:spcAft>
                <a:spcPts val="0"/>
              </a:spcAft>
              <a:buFont typeface="Arial" pitchFamily="34" charset="0"/>
              <a:buChar char="•"/>
              <a:defRPr/>
            </a:pPr>
            <a:r>
              <a:rPr lang="en-US" sz="2800" dirty="0">
                <a:solidFill>
                  <a:srgbClr val="505050"/>
                </a:solidFill>
                <a:latin typeface="+mj-lt"/>
              </a:rPr>
              <a:t>Working with 3rd party security software leaders</a:t>
            </a:r>
          </a:p>
          <a:p>
            <a:pPr marL="342900" lvl="1" indent="-342900">
              <a:spcBef>
                <a:spcPct val="20000"/>
              </a:spcBef>
              <a:spcAft>
                <a:spcPts val="0"/>
              </a:spcAft>
              <a:buFont typeface="Arial" pitchFamily="34" charset="0"/>
              <a:buChar char="•"/>
              <a:defRPr/>
            </a:pPr>
            <a:r>
              <a:rPr lang="en-US" sz="2800" dirty="0">
                <a:solidFill>
                  <a:srgbClr val="505050"/>
                </a:solidFill>
                <a:latin typeface="+mj-lt"/>
              </a:rPr>
              <a:t>Well-defined integration for both infrastructure and tenant space (Marketplace syndication)</a:t>
            </a:r>
          </a:p>
          <a:p>
            <a:pPr marL="342900" lvl="1" indent="-342900">
              <a:spcBef>
                <a:spcPct val="20000"/>
              </a:spcBef>
              <a:spcAft>
                <a:spcPts val="0"/>
              </a:spcAft>
              <a:buFont typeface="Arial" pitchFamily="34" charset="0"/>
              <a:buChar char="•"/>
              <a:defRPr/>
            </a:pPr>
            <a:r>
              <a:rPr lang="en-US" sz="2800" dirty="0">
                <a:solidFill>
                  <a:srgbClr val="505050"/>
                </a:solidFill>
                <a:latin typeface="+mj-lt"/>
              </a:rPr>
              <a:t>Listed security products for </a:t>
            </a:r>
            <a:r>
              <a:rPr lang="en-US" sz="2800" dirty="0" err="1">
                <a:solidFill>
                  <a:srgbClr val="505050"/>
                </a:solidFill>
                <a:latin typeface="+mj-lt"/>
              </a:rPr>
              <a:t>MarketPlace</a:t>
            </a:r>
            <a:r>
              <a:rPr lang="en-US" sz="2800" dirty="0">
                <a:solidFill>
                  <a:srgbClr val="505050"/>
                </a:solidFill>
                <a:latin typeface="+mj-lt"/>
              </a:rPr>
              <a:t> Syndication can be found </a:t>
            </a:r>
            <a:r>
              <a:rPr lang="en-US" sz="2800" dirty="0">
                <a:solidFill>
                  <a:srgbClr val="505050"/>
                </a:solidFill>
                <a:latin typeface="+mj-lt"/>
                <a:hlinkClick r:id="rId3"/>
              </a:rPr>
              <a:t>here</a:t>
            </a:r>
            <a:endParaRPr lang="en-US" sz="2800" dirty="0">
              <a:solidFill>
                <a:srgbClr val="505050"/>
              </a:solidFill>
              <a:latin typeface="+mj-lt"/>
            </a:endParaRPr>
          </a:p>
        </p:txBody>
      </p:sp>
      <p:pic>
        <p:nvPicPr>
          <p:cNvPr id="17" name="Content Placeholder 12" descr="Cuando lees la noticia, puedes ver la coherencia y quizás la ..."/>
          <p:cNvPicPr>
            <a:picLocks noGrp="1" noChangeAspect="1"/>
          </p:cNvPicPr>
          <p:nvPr>
            <p:ph sz="half" idx="4294967295"/>
          </p:nvPr>
        </p:nvPicPr>
        <p:blipFill rotWithShape="1">
          <a:blip r:embed="rId4" cstate="screen">
            <a:extLst>
              <a:ext uri="{28A0092B-C50C-407E-A947-70E740481C1C}">
                <a14:useLocalDpi xmlns:a14="http://schemas.microsoft.com/office/drawing/2010/main"/>
              </a:ext>
            </a:extLst>
          </a:blip>
          <a:srcRect/>
          <a:stretch/>
        </p:blipFill>
        <p:spPr>
          <a:xfrm>
            <a:off x="7132638" y="0"/>
            <a:ext cx="5303837" cy="6994525"/>
          </a:xfrm>
          <a:prstGeom prst="rect">
            <a:avLst/>
          </a:prstGeom>
          <a:effectLst>
            <a:reflection blurRad="6350" stA="52000" endA="300" endPos="35000" dir="5400000" sy="-100000" algn="bl" rotWithShape="0"/>
          </a:effectLst>
        </p:spPr>
      </p:pic>
      <p:sp>
        <p:nvSpPr>
          <p:cNvPr id="5" name="Title 2"/>
          <p:cNvSpPr txBox="1">
            <a:spLocks/>
          </p:cNvSpPr>
          <p:nvPr/>
        </p:nvSpPr>
        <p:spPr>
          <a:xfrm>
            <a:off x="274639" y="295276"/>
            <a:ext cx="6095998" cy="152558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3rd party security software integration</a:t>
            </a:r>
          </a:p>
        </p:txBody>
      </p:sp>
    </p:spTree>
    <p:extLst>
      <p:ext uri="{BB962C8B-B14F-4D97-AF65-F5344CB8AC3E}">
        <p14:creationId xmlns:p14="http://schemas.microsoft.com/office/powerpoint/2010/main" val="20057214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t="-1"/>
          <a:stretch/>
        </p:blipFill>
        <p:spPr>
          <a:xfrm>
            <a:off x="4177" y="1855"/>
            <a:ext cx="12429744" cy="6991729"/>
          </a:xfrm>
          <a:prstGeom prst="rect">
            <a:avLst/>
          </a:prstGeom>
        </p:spPr>
      </p:pic>
      <p:sp>
        <p:nvSpPr>
          <p:cNvPr id="25" name="Rectangle 24"/>
          <p:cNvSpPr/>
          <p:nvPr/>
        </p:nvSpPr>
        <p:spPr bwMode="auto">
          <a:xfrm>
            <a:off x="4178" y="4098310"/>
            <a:ext cx="12424891" cy="2895272"/>
          </a:xfrm>
          <a:prstGeom prst="rect">
            <a:avLst/>
          </a:prstGeom>
          <a:gradFill>
            <a:gsLst>
              <a:gs pos="100000">
                <a:srgbClr val="043660"/>
              </a:gs>
              <a:gs pos="0">
                <a:srgbClr val="04366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177" tIns="149137" rIns="149177" bIns="149137" numCol="1" spcCol="0" rtlCol="0" fromWordArt="0" anchor="t" anchorCtr="0" forceAA="0" compatLnSpc="1">
            <a:prstTxWarp prst="textNoShape">
              <a:avLst/>
            </a:prstTxWarp>
            <a:noAutofit/>
          </a:bodyPr>
          <a:lstStyle/>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bwMode="auto">
          <a:xfrm>
            <a:off x="11459" y="4098310"/>
            <a:ext cx="12424891" cy="2895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177" tIns="149137" rIns="149177" bIns="149137" numCol="1" spcCol="0" rtlCol="0" fromWordArt="0" anchor="t" anchorCtr="0" forceAA="0" compatLnSpc="1">
            <a:prstTxWarp prst="textNoShape">
              <a:avLst/>
            </a:prstTxWarp>
            <a:noAutofit/>
          </a:bodyPr>
          <a:lstStyle/>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r>
              <a:rPr lang="en-US" sz="3672" kern="0" dirty="0">
                <a:gradFill>
                  <a:gsLst>
                    <a:gs pos="0">
                      <a:srgbClr val="FFFFFF"/>
                    </a:gs>
                    <a:gs pos="100000">
                      <a:srgbClr val="FFFFFF"/>
                    </a:gs>
                  </a:gsLst>
                  <a:lin ang="5400000" scaled="0"/>
                </a:gradFill>
                <a:latin typeface="Segoe UI Light"/>
                <a:ea typeface="Segoe UI" pitchFamily="34" charset="0"/>
                <a:cs typeface="Segoe UI" pitchFamily="34" charset="0"/>
              </a:rPr>
              <a:t>Cybersecurity used to mean building</a:t>
            </a:r>
          </a:p>
          <a:p>
            <a:pPr algn="ctr" defTabSz="950465" fontAlgn="base">
              <a:lnSpc>
                <a:spcPct val="90000"/>
              </a:lnSpc>
              <a:spcBef>
                <a:spcPct val="0"/>
              </a:spcBef>
              <a:spcAft>
                <a:spcPct val="0"/>
              </a:spcAft>
              <a:defRPr/>
            </a:pPr>
            <a:r>
              <a:rPr lang="en-US" sz="3672" kern="0" dirty="0">
                <a:gradFill>
                  <a:gsLst>
                    <a:gs pos="0">
                      <a:srgbClr val="FFFFFF"/>
                    </a:gs>
                    <a:gs pos="100000">
                      <a:srgbClr val="FFFFFF"/>
                    </a:gs>
                  </a:gsLst>
                  <a:lin ang="5400000" scaled="0"/>
                </a:gradFill>
                <a:latin typeface="Segoe UI Light"/>
                <a:ea typeface="Segoe UI" pitchFamily="34" charset="0"/>
                <a:cs typeface="Segoe UI" pitchFamily="34" charset="0"/>
              </a:rPr>
              <a:t>a bigger moat and a bigger wall</a:t>
            </a:r>
          </a:p>
        </p:txBody>
      </p:sp>
      <p:sp>
        <p:nvSpPr>
          <p:cNvPr id="5" name="Title 1"/>
          <p:cNvSpPr txBox="1">
            <a:spLocks/>
          </p:cNvSpPr>
          <p:nvPr/>
        </p:nvSpPr>
        <p:spPr>
          <a:xfrm>
            <a:off x="276240" y="295683"/>
            <a:ext cx="11886361" cy="917458"/>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4800" dirty="0">
                <a:gradFill>
                  <a:gsLst>
                    <a:gs pos="1250">
                      <a:srgbClr val="FFFFFF"/>
                    </a:gs>
                    <a:gs pos="100000">
                      <a:srgbClr val="FFFFFF"/>
                    </a:gs>
                  </a:gsLst>
                  <a:lin ang="5400000" scaled="0"/>
                </a:gradFill>
              </a:rPr>
              <a:t>Traditional approach to security	</a:t>
            </a:r>
          </a:p>
        </p:txBody>
      </p:sp>
    </p:spTree>
    <p:extLst>
      <p:ext uri="{BB962C8B-B14F-4D97-AF65-F5344CB8AC3E}">
        <p14:creationId xmlns:p14="http://schemas.microsoft.com/office/powerpoint/2010/main" val="259135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33469" y="1317036"/>
            <a:ext cx="6608975" cy="4924425"/>
          </a:xfrm>
        </p:spPr>
        <p:txBody>
          <a:bodyPr/>
          <a:lstStyle/>
          <a:p>
            <a:pPr>
              <a:spcBef>
                <a:spcPct val="20000"/>
              </a:spcBef>
              <a:buClrTx/>
            </a:pPr>
            <a:r>
              <a:rPr lang="en-US" sz="2800" dirty="0">
                <a:solidFill>
                  <a:srgbClr val="0078D7"/>
                </a:solidFill>
              </a:rPr>
              <a:t>“Fundamentally, if somebody wants to get in, they're getting in…accept that.” </a:t>
            </a:r>
          </a:p>
          <a:p>
            <a:pPr algn="r"/>
            <a:r>
              <a:rPr lang="en-US" sz="1400" dirty="0">
                <a:gradFill>
                  <a:gsLst>
                    <a:gs pos="1250">
                      <a:schemeClr val="tx1"/>
                    </a:gs>
                    <a:gs pos="100000">
                      <a:schemeClr val="tx1"/>
                    </a:gs>
                  </a:gsLst>
                  <a:lin ang="5400000" scaled="0"/>
                </a:gradFill>
                <a:latin typeface="+mn-lt"/>
              </a:rPr>
              <a:t>Michael Hayden</a:t>
            </a:r>
            <a:br>
              <a:rPr lang="en-US" sz="1400" dirty="0">
                <a:gradFill>
                  <a:gsLst>
                    <a:gs pos="1250">
                      <a:schemeClr val="tx1"/>
                    </a:gs>
                    <a:gs pos="100000">
                      <a:schemeClr val="tx1"/>
                    </a:gs>
                  </a:gsLst>
                  <a:lin ang="5400000" scaled="0"/>
                </a:gradFill>
                <a:latin typeface="+mn-lt"/>
              </a:rPr>
            </a:br>
            <a:r>
              <a:rPr lang="en-US" sz="1400" dirty="0">
                <a:gradFill>
                  <a:gsLst>
                    <a:gs pos="1250">
                      <a:schemeClr val="tx1"/>
                    </a:gs>
                    <a:gs pos="100000">
                      <a:schemeClr val="tx1"/>
                    </a:gs>
                  </a:gsLst>
                  <a:lin ang="5400000" scaled="0"/>
                </a:gradFill>
                <a:latin typeface="+mn-lt"/>
              </a:rPr>
              <a:t>Former director of NSA &amp; CIA</a:t>
            </a:r>
          </a:p>
          <a:p>
            <a:pPr>
              <a:spcBef>
                <a:spcPct val="20000"/>
              </a:spcBef>
              <a:buClrTx/>
            </a:pPr>
            <a:r>
              <a:rPr lang="en-US" sz="2800" dirty="0">
                <a:solidFill>
                  <a:srgbClr val="0078D7"/>
                </a:solidFill>
              </a:rPr>
              <a:t>What we tell clients:</a:t>
            </a:r>
            <a:br>
              <a:rPr lang="en-US" sz="2800" dirty="0">
                <a:solidFill>
                  <a:srgbClr val="0078D7"/>
                </a:solidFill>
              </a:rPr>
            </a:br>
            <a:endParaRPr lang="en-US" sz="2800" dirty="0">
              <a:solidFill>
                <a:srgbClr val="0078D7"/>
              </a:solidFill>
            </a:endParaRPr>
          </a:p>
          <a:p>
            <a:pPr>
              <a:spcBef>
                <a:spcPct val="20000"/>
              </a:spcBef>
              <a:buClrTx/>
            </a:pPr>
            <a:r>
              <a:rPr lang="en-US" sz="2800" dirty="0">
                <a:solidFill>
                  <a:srgbClr val="0078D7"/>
                </a:solidFill>
              </a:rPr>
              <a:t>Number one,</a:t>
            </a:r>
          </a:p>
          <a:p>
            <a:pPr lvl="1"/>
            <a:r>
              <a:rPr lang="en-US" sz="2800" dirty="0">
                <a:latin typeface="+mj-lt"/>
              </a:rPr>
              <a:t>“You're in the fight, whether you thought you were or not.”</a:t>
            </a:r>
            <a:br>
              <a:rPr lang="en-US" sz="2000" dirty="0"/>
            </a:br>
            <a:endParaRPr lang="en-US" sz="2000" b="1" dirty="0"/>
          </a:p>
          <a:p>
            <a:pPr>
              <a:spcBef>
                <a:spcPct val="20000"/>
              </a:spcBef>
              <a:buClrTx/>
            </a:pPr>
            <a:r>
              <a:rPr lang="en-US" sz="2800" dirty="0">
                <a:solidFill>
                  <a:srgbClr val="0078D7"/>
                </a:solidFill>
              </a:rPr>
              <a:t>Number two, </a:t>
            </a:r>
          </a:p>
          <a:p>
            <a:pPr lvl="1"/>
            <a:r>
              <a:rPr lang="en-US" sz="2800" dirty="0">
                <a:latin typeface="+mj-lt"/>
              </a:rPr>
              <a:t>“You almost certainly are penetrated.”</a:t>
            </a:r>
          </a:p>
        </p:txBody>
      </p:sp>
      <p:grpSp>
        <p:nvGrpSpPr>
          <p:cNvPr id="7" name="Group 6"/>
          <p:cNvGrpSpPr/>
          <p:nvPr/>
        </p:nvGrpSpPr>
        <p:grpSpPr>
          <a:xfrm>
            <a:off x="7666037" y="1287462"/>
            <a:ext cx="4081756" cy="4123650"/>
            <a:chOff x="6934200" y="-2708275"/>
            <a:chExt cx="10363200" cy="10469563"/>
          </a:xfrm>
        </p:grpSpPr>
        <p:sp>
          <p:nvSpPr>
            <p:cNvPr id="8" name="Oval 5"/>
            <p:cNvSpPr>
              <a:spLocks noChangeArrowheads="1"/>
            </p:cNvSpPr>
            <p:nvPr/>
          </p:nvSpPr>
          <p:spPr bwMode="auto">
            <a:xfrm>
              <a:off x="6934200" y="-2708275"/>
              <a:ext cx="10363200" cy="10469563"/>
            </a:xfrm>
            <a:prstGeom prst="ellipse">
              <a:avLst/>
            </a:prstGeom>
            <a:solidFill>
              <a:srgbClr val="15ABE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a:xfrm>
              <a:off x="8056562" y="-2295525"/>
              <a:ext cx="8175624" cy="10056813"/>
              <a:chOff x="8056562" y="-2295525"/>
              <a:chExt cx="8175624" cy="10056813"/>
            </a:xfrm>
          </p:grpSpPr>
          <p:sp>
            <p:nvSpPr>
              <p:cNvPr id="10" name="Freeform: Shape 9"/>
              <p:cNvSpPr>
                <a:spLocks/>
              </p:cNvSpPr>
              <p:nvPr/>
            </p:nvSpPr>
            <p:spPr bwMode="auto">
              <a:xfrm>
                <a:off x="8056562" y="2798763"/>
                <a:ext cx="8175624" cy="4962525"/>
              </a:xfrm>
              <a:custGeom>
                <a:avLst/>
                <a:gdLst/>
                <a:ahLst/>
                <a:cxnLst/>
                <a:rect l="l" t="t" r="r" b="b"/>
                <a:pathLst>
                  <a:path w="8175624" h="4962525">
                    <a:moveTo>
                      <a:pt x="745873" y="3836060"/>
                    </a:moveTo>
                    <a:cubicBezTo>
                      <a:pt x="735232" y="3836060"/>
                      <a:pt x="726674" y="3839762"/>
                      <a:pt x="720200" y="3847166"/>
                    </a:cubicBezTo>
                    <a:cubicBezTo>
                      <a:pt x="713726" y="3854571"/>
                      <a:pt x="710489" y="3863854"/>
                      <a:pt x="710489" y="3875016"/>
                    </a:cubicBezTo>
                    <a:lnTo>
                      <a:pt x="710489" y="3890978"/>
                    </a:lnTo>
                    <a:cubicBezTo>
                      <a:pt x="710489" y="3900428"/>
                      <a:pt x="713559" y="3908446"/>
                      <a:pt x="719698" y="3915032"/>
                    </a:cubicBezTo>
                    <a:cubicBezTo>
                      <a:pt x="725837" y="3921618"/>
                      <a:pt x="733632" y="3924910"/>
                      <a:pt x="743082" y="3924910"/>
                    </a:cubicBezTo>
                    <a:cubicBezTo>
                      <a:pt x="754170" y="3924910"/>
                      <a:pt x="762858" y="3920669"/>
                      <a:pt x="769146" y="3912186"/>
                    </a:cubicBezTo>
                    <a:cubicBezTo>
                      <a:pt x="775434" y="3903702"/>
                      <a:pt x="778578" y="3891908"/>
                      <a:pt x="778578" y="3876802"/>
                    </a:cubicBezTo>
                    <a:cubicBezTo>
                      <a:pt x="778578" y="3864077"/>
                      <a:pt x="775638" y="3854105"/>
                      <a:pt x="769760" y="3846887"/>
                    </a:cubicBezTo>
                    <a:cubicBezTo>
                      <a:pt x="763881" y="3839669"/>
                      <a:pt x="755919" y="3836060"/>
                      <a:pt x="745873" y="3836060"/>
                    </a:cubicBezTo>
                    <a:close/>
                    <a:moveTo>
                      <a:pt x="750449" y="3820656"/>
                    </a:moveTo>
                    <a:cubicBezTo>
                      <a:pt x="765183" y="3820656"/>
                      <a:pt x="776680" y="3825772"/>
                      <a:pt x="784940" y="3836004"/>
                    </a:cubicBezTo>
                    <a:cubicBezTo>
                      <a:pt x="793200" y="3846236"/>
                      <a:pt x="797330" y="3859947"/>
                      <a:pt x="797330" y="3877137"/>
                    </a:cubicBezTo>
                    <a:cubicBezTo>
                      <a:pt x="797330" y="3896261"/>
                      <a:pt x="792679" y="3911572"/>
                      <a:pt x="783378" y="3923069"/>
                    </a:cubicBezTo>
                    <a:cubicBezTo>
                      <a:pt x="774076" y="3934566"/>
                      <a:pt x="761351" y="3940314"/>
                      <a:pt x="745203" y="3940314"/>
                    </a:cubicBezTo>
                    <a:cubicBezTo>
                      <a:pt x="730395" y="3940314"/>
                      <a:pt x="718972" y="3933915"/>
                      <a:pt x="710935" y="3921115"/>
                    </a:cubicBezTo>
                    <a:lnTo>
                      <a:pt x="710489" y="3921115"/>
                    </a:lnTo>
                    <a:lnTo>
                      <a:pt x="710489" y="3990209"/>
                    </a:lnTo>
                    <a:lnTo>
                      <a:pt x="692183" y="3990209"/>
                    </a:lnTo>
                    <a:lnTo>
                      <a:pt x="692183" y="3823335"/>
                    </a:lnTo>
                    <a:lnTo>
                      <a:pt x="710489" y="3823335"/>
                    </a:lnTo>
                    <a:lnTo>
                      <a:pt x="710489" y="3843427"/>
                    </a:lnTo>
                    <a:lnTo>
                      <a:pt x="710935" y="3843427"/>
                    </a:lnTo>
                    <a:cubicBezTo>
                      <a:pt x="719940" y="3828247"/>
                      <a:pt x="733111" y="3820656"/>
                      <a:pt x="750449" y="3820656"/>
                    </a:cubicBezTo>
                    <a:close/>
                    <a:moveTo>
                      <a:pt x="589045" y="3791858"/>
                    </a:moveTo>
                    <a:cubicBezTo>
                      <a:pt x="572228" y="3791858"/>
                      <a:pt x="558573" y="3797923"/>
                      <a:pt x="548080" y="3810052"/>
                    </a:cubicBezTo>
                    <a:cubicBezTo>
                      <a:pt x="537588" y="3822182"/>
                      <a:pt x="532342" y="3838106"/>
                      <a:pt x="532342" y="3857826"/>
                    </a:cubicBezTo>
                    <a:cubicBezTo>
                      <a:pt x="532342" y="3877546"/>
                      <a:pt x="537458" y="3893415"/>
                      <a:pt x="547690" y="3905433"/>
                    </a:cubicBezTo>
                    <a:cubicBezTo>
                      <a:pt x="557922" y="3917450"/>
                      <a:pt x="571260" y="3923459"/>
                      <a:pt x="587706" y="3923459"/>
                    </a:cubicBezTo>
                    <a:cubicBezTo>
                      <a:pt x="605267" y="3923459"/>
                      <a:pt x="619109" y="3917729"/>
                      <a:pt x="629229" y="3906270"/>
                    </a:cubicBezTo>
                    <a:cubicBezTo>
                      <a:pt x="639349" y="3894810"/>
                      <a:pt x="644409" y="3878774"/>
                      <a:pt x="644409" y="3858161"/>
                    </a:cubicBezTo>
                    <a:cubicBezTo>
                      <a:pt x="644409" y="3837027"/>
                      <a:pt x="639498" y="3820694"/>
                      <a:pt x="629675" y="3809159"/>
                    </a:cubicBezTo>
                    <a:cubicBezTo>
                      <a:pt x="619853" y="3797625"/>
                      <a:pt x="606309" y="3791858"/>
                      <a:pt x="589045" y="3791858"/>
                    </a:cubicBezTo>
                    <a:close/>
                    <a:moveTo>
                      <a:pt x="590385" y="3774892"/>
                    </a:moveTo>
                    <a:cubicBezTo>
                      <a:pt x="612486" y="3774892"/>
                      <a:pt x="630289" y="3782333"/>
                      <a:pt x="643795" y="3797216"/>
                    </a:cubicBezTo>
                    <a:cubicBezTo>
                      <a:pt x="657302" y="3812099"/>
                      <a:pt x="664055" y="3831558"/>
                      <a:pt x="664055" y="3855594"/>
                    </a:cubicBezTo>
                    <a:cubicBezTo>
                      <a:pt x="664055" y="3881713"/>
                      <a:pt x="657134" y="3902363"/>
                      <a:pt x="643293" y="3917543"/>
                    </a:cubicBezTo>
                    <a:cubicBezTo>
                      <a:pt x="629452" y="3932724"/>
                      <a:pt x="610923" y="3940314"/>
                      <a:pt x="587706" y="3940314"/>
                    </a:cubicBezTo>
                    <a:cubicBezTo>
                      <a:pt x="565009" y="3940314"/>
                      <a:pt x="546834" y="3932836"/>
                      <a:pt x="533179" y="3917878"/>
                    </a:cubicBezTo>
                    <a:cubicBezTo>
                      <a:pt x="519524" y="3902921"/>
                      <a:pt x="512696" y="3883462"/>
                      <a:pt x="512696" y="3859500"/>
                    </a:cubicBezTo>
                    <a:cubicBezTo>
                      <a:pt x="512696" y="3833753"/>
                      <a:pt x="519654" y="3813215"/>
                      <a:pt x="533570" y="3797886"/>
                    </a:cubicBezTo>
                    <a:cubicBezTo>
                      <a:pt x="547485" y="3782556"/>
                      <a:pt x="566423" y="3774892"/>
                      <a:pt x="590385" y="3774892"/>
                    </a:cubicBezTo>
                    <a:close/>
                    <a:moveTo>
                      <a:pt x="3963987" y="0"/>
                    </a:moveTo>
                    <a:lnTo>
                      <a:pt x="4124325" y="795337"/>
                    </a:lnTo>
                    <a:lnTo>
                      <a:pt x="4284662" y="0"/>
                    </a:lnTo>
                    <a:lnTo>
                      <a:pt x="7054849" y="574675"/>
                    </a:lnTo>
                    <a:lnTo>
                      <a:pt x="7054241" y="577693"/>
                    </a:lnTo>
                    <a:lnTo>
                      <a:pt x="7147651" y="599638"/>
                    </a:lnTo>
                    <a:cubicBezTo>
                      <a:pt x="7414174" y="687332"/>
                      <a:pt x="7621831" y="908576"/>
                      <a:pt x="7688210" y="1188471"/>
                    </a:cubicBezTo>
                    <a:lnTo>
                      <a:pt x="7704091" y="1308248"/>
                    </a:lnTo>
                    <a:lnTo>
                      <a:pt x="7709481" y="1324878"/>
                    </a:lnTo>
                    <a:cubicBezTo>
                      <a:pt x="7738614" y="1413218"/>
                      <a:pt x="7767748" y="1516281"/>
                      <a:pt x="7796882" y="1634067"/>
                    </a:cubicBezTo>
                    <a:cubicBezTo>
                      <a:pt x="7898851" y="2002149"/>
                      <a:pt x="8044521" y="2458571"/>
                      <a:pt x="8175624" y="2914993"/>
                    </a:cubicBezTo>
                    <a:cubicBezTo>
                      <a:pt x="8153773" y="2937077"/>
                      <a:pt x="8135565" y="2959162"/>
                      <a:pt x="8117356" y="2981247"/>
                    </a:cubicBezTo>
                    <a:lnTo>
                      <a:pt x="8059472" y="3047066"/>
                    </a:lnTo>
                    <a:lnTo>
                      <a:pt x="8059737" y="3048028"/>
                    </a:lnTo>
                    <a:cubicBezTo>
                      <a:pt x="7739087" y="3445582"/>
                      <a:pt x="7374712" y="3784240"/>
                      <a:pt x="6952037" y="4064000"/>
                    </a:cubicBezTo>
                    <a:lnTo>
                      <a:pt x="6951917" y="4063473"/>
                    </a:lnTo>
                    <a:lnTo>
                      <a:pt x="6906475" y="4100217"/>
                    </a:lnTo>
                    <a:cubicBezTo>
                      <a:pt x="6890087" y="4111260"/>
                      <a:pt x="6871878" y="4122302"/>
                      <a:pt x="6850028" y="4137025"/>
                    </a:cubicBezTo>
                    <a:cubicBezTo>
                      <a:pt x="6835461" y="4092855"/>
                      <a:pt x="6824536" y="4045005"/>
                      <a:pt x="6813610" y="3997154"/>
                    </a:cubicBezTo>
                    <a:lnTo>
                      <a:pt x="6777680" y="3859153"/>
                    </a:lnTo>
                    <a:lnTo>
                      <a:pt x="6769456" y="3900684"/>
                    </a:lnTo>
                    <a:cubicBezTo>
                      <a:pt x="6763306" y="3931745"/>
                      <a:pt x="6763306" y="3931745"/>
                      <a:pt x="6763306" y="3931745"/>
                    </a:cubicBezTo>
                    <a:cubicBezTo>
                      <a:pt x="6763306" y="4196803"/>
                      <a:pt x="6763306" y="4196803"/>
                      <a:pt x="6763306" y="4196803"/>
                    </a:cubicBezTo>
                    <a:cubicBezTo>
                      <a:pt x="6099989" y="4609115"/>
                      <a:pt x="5325055" y="4874863"/>
                      <a:pt x="4497105" y="4944722"/>
                    </a:cubicBezTo>
                    <a:lnTo>
                      <a:pt x="4140199" y="4962475"/>
                    </a:lnTo>
                    <a:lnTo>
                      <a:pt x="4140199" y="4962525"/>
                    </a:lnTo>
                    <a:lnTo>
                      <a:pt x="4139194" y="4962525"/>
                    </a:lnTo>
                    <a:lnTo>
                      <a:pt x="4131087" y="4962525"/>
                    </a:lnTo>
                    <a:lnTo>
                      <a:pt x="4130082" y="4962525"/>
                    </a:lnTo>
                    <a:lnTo>
                      <a:pt x="4111039" y="4962525"/>
                    </a:lnTo>
                    <a:lnTo>
                      <a:pt x="4110037" y="4962525"/>
                    </a:lnTo>
                    <a:lnTo>
                      <a:pt x="4067299" y="4962525"/>
                    </a:lnTo>
                    <a:cubicBezTo>
                      <a:pt x="3134184" y="4962525"/>
                      <a:pt x="2259388" y="4712193"/>
                      <a:pt x="1501231" y="4270430"/>
                    </a:cubicBezTo>
                    <a:cubicBezTo>
                      <a:pt x="1486651" y="3931745"/>
                      <a:pt x="1486651" y="3931745"/>
                      <a:pt x="1486651" y="3931745"/>
                    </a:cubicBezTo>
                    <a:cubicBezTo>
                      <a:pt x="1475717" y="3699819"/>
                      <a:pt x="1472983" y="3641838"/>
                      <a:pt x="1472300" y="3627343"/>
                    </a:cubicBezTo>
                    <a:lnTo>
                      <a:pt x="1472166" y="3624500"/>
                    </a:lnTo>
                    <a:lnTo>
                      <a:pt x="1387025" y="3898900"/>
                    </a:lnTo>
                    <a:cubicBezTo>
                      <a:pt x="1359685" y="3987248"/>
                      <a:pt x="1334169" y="4071915"/>
                      <a:pt x="1312297" y="4152900"/>
                    </a:cubicBezTo>
                    <a:cubicBezTo>
                      <a:pt x="1268553" y="4123451"/>
                      <a:pt x="1210229" y="4094002"/>
                      <a:pt x="1166486" y="4064552"/>
                    </a:cubicBezTo>
                    <a:lnTo>
                      <a:pt x="994020" y="3938093"/>
                    </a:lnTo>
                    <a:lnTo>
                      <a:pt x="983872" y="3936310"/>
                    </a:lnTo>
                    <a:cubicBezTo>
                      <a:pt x="977128" y="3933640"/>
                      <a:pt x="971236" y="3929636"/>
                      <a:pt x="966194" y="3924297"/>
                    </a:cubicBezTo>
                    <a:lnTo>
                      <a:pt x="963011" y="3915356"/>
                    </a:lnTo>
                    <a:lnTo>
                      <a:pt x="920039" y="3883848"/>
                    </a:lnTo>
                    <a:lnTo>
                      <a:pt x="920039" y="3937635"/>
                    </a:lnTo>
                    <a:lnTo>
                      <a:pt x="901733" y="3937635"/>
                    </a:lnTo>
                    <a:lnTo>
                      <a:pt x="901733" y="3870425"/>
                    </a:lnTo>
                    <a:lnTo>
                      <a:pt x="868713" y="3846214"/>
                    </a:lnTo>
                    <a:lnTo>
                      <a:pt x="860120" y="3838962"/>
                    </a:lnTo>
                    <a:lnTo>
                      <a:pt x="849755" y="3838962"/>
                    </a:lnTo>
                    <a:lnTo>
                      <a:pt x="849755" y="3903368"/>
                    </a:lnTo>
                    <a:cubicBezTo>
                      <a:pt x="849755" y="3911032"/>
                      <a:pt x="851057" y="3916502"/>
                      <a:pt x="853662" y="3919776"/>
                    </a:cubicBezTo>
                    <a:cubicBezTo>
                      <a:pt x="856266" y="3923050"/>
                      <a:pt x="860582" y="3924687"/>
                      <a:pt x="866610" y="3924687"/>
                    </a:cubicBezTo>
                    <a:cubicBezTo>
                      <a:pt x="871223" y="3924687"/>
                      <a:pt x="875204" y="3923422"/>
                      <a:pt x="878553" y="3920892"/>
                    </a:cubicBezTo>
                    <a:lnTo>
                      <a:pt x="878553" y="3936519"/>
                    </a:lnTo>
                    <a:cubicBezTo>
                      <a:pt x="874237" y="3938900"/>
                      <a:pt x="868544" y="3940091"/>
                      <a:pt x="861475" y="3940091"/>
                    </a:cubicBezTo>
                    <a:cubicBezTo>
                      <a:pt x="841458" y="3940091"/>
                      <a:pt x="831449" y="3928929"/>
                      <a:pt x="831449" y="3906605"/>
                    </a:cubicBezTo>
                    <a:lnTo>
                      <a:pt x="831449" y="3838962"/>
                    </a:lnTo>
                    <a:lnTo>
                      <a:pt x="811804" y="3838962"/>
                    </a:lnTo>
                    <a:lnTo>
                      <a:pt x="811804" y="3823335"/>
                    </a:lnTo>
                    <a:lnTo>
                      <a:pt x="831449" y="3823335"/>
                    </a:lnTo>
                    <a:lnTo>
                      <a:pt x="831449" y="3814768"/>
                    </a:lnTo>
                    <a:lnTo>
                      <a:pt x="588711" y="3609929"/>
                    </a:lnTo>
                    <a:cubicBezTo>
                      <a:pt x="408270" y="3446118"/>
                      <a:pt x="240588" y="3269422"/>
                      <a:pt x="87486" y="3078002"/>
                    </a:cubicBezTo>
                    <a:cubicBezTo>
                      <a:pt x="58324" y="3048552"/>
                      <a:pt x="29162" y="3019103"/>
                      <a:pt x="0" y="2974929"/>
                    </a:cubicBezTo>
                    <a:cubicBezTo>
                      <a:pt x="218716" y="2312320"/>
                      <a:pt x="437432" y="1605538"/>
                      <a:pt x="554081" y="1252147"/>
                    </a:cubicBezTo>
                    <a:lnTo>
                      <a:pt x="572397" y="1210286"/>
                    </a:lnTo>
                    <a:lnTo>
                      <a:pt x="588819" y="1131488"/>
                    </a:lnTo>
                    <a:cubicBezTo>
                      <a:pt x="673095" y="863392"/>
                      <a:pt x="890731" y="652357"/>
                      <a:pt x="1163477" y="581597"/>
                    </a:cubicBezTo>
                    <a:lnTo>
                      <a:pt x="1255343" y="565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 name="Freeform 16"/>
              <p:cNvSpPr>
                <a:spLocks/>
              </p:cNvSpPr>
              <p:nvPr/>
            </p:nvSpPr>
            <p:spPr bwMode="auto">
              <a:xfrm>
                <a:off x="11249025" y="2312988"/>
                <a:ext cx="1747837" cy="1428750"/>
              </a:xfrm>
              <a:custGeom>
                <a:avLst/>
                <a:gdLst>
                  <a:gd name="T0" fmla="*/ 60 w 120"/>
                  <a:gd name="T1" fmla="*/ 97 h 97"/>
                  <a:gd name="T2" fmla="*/ 0 w 120"/>
                  <a:gd name="T3" fmla="*/ 43 h 97"/>
                  <a:gd name="T4" fmla="*/ 0 w 120"/>
                  <a:gd name="T5" fmla="*/ 30 h 97"/>
                  <a:gd name="T6" fmla="*/ 0 w 120"/>
                  <a:gd name="T7" fmla="*/ 0 h 97"/>
                  <a:gd name="T8" fmla="*/ 120 w 120"/>
                  <a:gd name="T9" fmla="*/ 0 h 97"/>
                  <a:gd name="T10" fmla="*/ 120 w 120"/>
                  <a:gd name="T11" fmla="*/ 43 h 97"/>
                  <a:gd name="T12" fmla="*/ 60 w 12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120" h="97">
                    <a:moveTo>
                      <a:pt x="60" y="97"/>
                    </a:moveTo>
                    <a:cubicBezTo>
                      <a:pt x="27" y="97"/>
                      <a:pt x="0" y="76"/>
                      <a:pt x="0" y="43"/>
                    </a:cubicBezTo>
                    <a:cubicBezTo>
                      <a:pt x="0" y="30"/>
                      <a:pt x="0" y="30"/>
                      <a:pt x="0" y="30"/>
                    </a:cubicBezTo>
                    <a:cubicBezTo>
                      <a:pt x="0" y="0"/>
                      <a:pt x="0" y="0"/>
                      <a:pt x="0" y="0"/>
                    </a:cubicBezTo>
                    <a:cubicBezTo>
                      <a:pt x="120" y="0"/>
                      <a:pt x="120" y="0"/>
                      <a:pt x="120" y="0"/>
                    </a:cubicBezTo>
                    <a:cubicBezTo>
                      <a:pt x="120" y="43"/>
                      <a:pt x="120" y="43"/>
                      <a:pt x="120" y="43"/>
                    </a:cubicBezTo>
                    <a:cubicBezTo>
                      <a:pt x="120" y="76"/>
                      <a:pt x="93" y="97"/>
                      <a:pt x="60" y="97"/>
                    </a:cubicBezTo>
                    <a:close/>
                  </a:path>
                </a:pathLst>
              </a:custGeom>
              <a:solidFill>
                <a:srgbClr val="F6D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10666413" y="-1042988"/>
                <a:ext cx="2898775" cy="4121150"/>
              </a:xfrm>
              <a:custGeom>
                <a:avLst/>
                <a:gdLst>
                  <a:gd name="T0" fmla="*/ 195 w 199"/>
                  <a:gd name="T1" fmla="*/ 179 h 280"/>
                  <a:gd name="T2" fmla="*/ 199 w 199"/>
                  <a:gd name="T3" fmla="*/ 70 h 280"/>
                  <a:gd name="T4" fmla="*/ 163 w 199"/>
                  <a:gd name="T5" fmla="*/ 9 h 280"/>
                  <a:gd name="T6" fmla="*/ 36 w 199"/>
                  <a:gd name="T7" fmla="*/ 0 h 280"/>
                  <a:gd name="T8" fmla="*/ 16 w 199"/>
                  <a:gd name="T9" fmla="*/ 52 h 280"/>
                  <a:gd name="T10" fmla="*/ 0 w 199"/>
                  <a:gd name="T11" fmla="*/ 103 h 280"/>
                  <a:gd name="T12" fmla="*/ 8 w 199"/>
                  <a:gd name="T13" fmla="*/ 115 h 280"/>
                  <a:gd name="T14" fmla="*/ 9 w 199"/>
                  <a:gd name="T15" fmla="*/ 158 h 280"/>
                  <a:gd name="T16" fmla="*/ 13 w 199"/>
                  <a:gd name="T17" fmla="*/ 199 h 280"/>
                  <a:gd name="T18" fmla="*/ 11 w 199"/>
                  <a:gd name="T19" fmla="*/ 212 h 280"/>
                  <a:gd name="T20" fmla="*/ 12 w 199"/>
                  <a:gd name="T21" fmla="*/ 215 h 280"/>
                  <a:gd name="T22" fmla="*/ 40 w 199"/>
                  <a:gd name="T23" fmla="*/ 222 h 280"/>
                  <a:gd name="T24" fmla="*/ 40 w 199"/>
                  <a:gd name="T25" fmla="*/ 259 h 280"/>
                  <a:gd name="T26" fmla="*/ 99 w 199"/>
                  <a:gd name="T27" fmla="*/ 280 h 280"/>
                  <a:gd name="T28" fmla="*/ 153 w 199"/>
                  <a:gd name="T29" fmla="*/ 266 h 280"/>
                  <a:gd name="T30" fmla="*/ 160 w 199"/>
                  <a:gd name="T31" fmla="*/ 262 h 280"/>
                  <a:gd name="T32" fmla="*/ 160 w 199"/>
                  <a:gd name="T33" fmla="*/ 225 h 280"/>
                  <a:gd name="T34" fmla="*/ 182 w 199"/>
                  <a:gd name="T35" fmla="*/ 212 h 280"/>
                  <a:gd name="T36" fmla="*/ 184 w 199"/>
                  <a:gd name="T37" fmla="*/ 206 h 280"/>
                  <a:gd name="T38" fmla="*/ 197 w 199"/>
                  <a:gd name="T39" fmla="*/ 185 h 280"/>
                  <a:gd name="T40" fmla="*/ 195 w 199"/>
                  <a:gd name="T41" fmla="*/ 1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 h="280">
                    <a:moveTo>
                      <a:pt x="195" y="179"/>
                    </a:moveTo>
                    <a:cubicBezTo>
                      <a:pt x="199" y="70"/>
                      <a:pt x="199" y="70"/>
                      <a:pt x="199" y="70"/>
                    </a:cubicBezTo>
                    <a:cubicBezTo>
                      <a:pt x="199" y="70"/>
                      <a:pt x="168" y="10"/>
                      <a:pt x="163" y="9"/>
                    </a:cubicBezTo>
                    <a:cubicBezTo>
                      <a:pt x="158" y="8"/>
                      <a:pt x="36" y="0"/>
                      <a:pt x="36" y="0"/>
                    </a:cubicBezTo>
                    <a:cubicBezTo>
                      <a:pt x="16" y="52"/>
                      <a:pt x="16" y="52"/>
                      <a:pt x="16" y="52"/>
                    </a:cubicBezTo>
                    <a:cubicBezTo>
                      <a:pt x="0" y="103"/>
                      <a:pt x="0" y="103"/>
                      <a:pt x="0" y="103"/>
                    </a:cubicBezTo>
                    <a:cubicBezTo>
                      <a:pt x="4" y="105"/>
                      <a:pt x="8" y="109"/>
                      <a:pt x="8" y="115"/>
                    </a:cubicBezTo>
                    <a:cubicBezTo>
                      <a:pt x="8" y="129"/>
                      <a:pt x="8" y="143"/>
                      <a:pt x="9" y="158"/>
                    </a:cubicBezTo>
                    <a:cubicBezTo>
                      <a:pt x="10" y="171"/>
                      <a:pt x="8" y="186"/>
                      <a:pt x="13" y="199"/>
                    </a:cubicBezTo>
                    <a:cubicBezTo>
                      <a:pt x="14" y="204"/>
                      <a:pt x="13" y="208"/>
                      <a:pt x="11" y="212"/>
                    </a:cubicBezTo>
                    <a:cubicBezTo>
                      <a:pt x="11" y="213"/>
                      <a:pt x="12" y="214"/>
                      <a:pt x="12" y="215"/>
                    </a:cubicBezTo>
                    <a:cubicBezTo>
                      <a:pt x="18" y="204"/>
                      <a:pt x="40" y="206"/>
                      <a:pt x="40" y="222"/>
                    </a:cubicBezTo>
                    <a:cubicBezTo>
                      <a:pt x="40" y="259"/>
                      <a:pt x="40" y="259"/>
                      <a:pt x="40" y="259"/>
                    </a:cubicBezTo>
                    <a:cubicBezTo>
                      <a:pt x="57" y="265"/>
                      <a:pt x="81" y="280"/>
                      <a:pt x="99" y="280"/>
                    </a:cubicBezTo>
                    <a:cubicBezTo>
                      <a:pt x="119" y="280"/>
                      <a:pt x="135" y="271"/>
                      <a:pt x="153" y="266"/>
                    </a:cubicBezTo>
                    <a:cubicBezTo>
                      <a:pt x="160" y="262"/>
                      <a:pt x="160" y="262"/>
                      <a:pt x="160" y="262"/>
                    </a:cubicBezTo>
                    <a:cubicBezTo>
                      <a:pt x="160" y="225"/>
                      <a:pt x="160" y="225"/>
                      <a:pt x="160" y="225"/>
                    </a:cubicBezTo>
                    <a:cubicBezTo>
                      <a:pt x="160" y="212"/>
                      <a:pt x="173" y="208"/>
                      <a:pt x="182" y="212"/>
                    </a:cubicBezTo>
                    <a:cubicBezTo>
                      <a:pt x="182" y="209"/>
                      <a:pt x="183" y="207"/>
                      <a:pt x="184" y="206"/>
                    </a:cubicBezTo>
                    <a:cubicBezTo>
                      <a:pt x="181" y="197"/>
                      <a:pt x="185" y="185"/>
                      <a:pt x="197" y="185"/>
                    </a:cubicBezTo>
                    <a:cubicBezTo>
                      <a:pt x="198" y="185"/>
                      <a:pt x="194" y="179"/>
                      <a:pt x="195" y="179"/>
                    </a:cubicBezTo>
                    <a:close/>
                  </a:path>
                </a:pathLst>
              </a:custGeom>
              <a:solidFill>
                <a:srgbClr val="E3C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10447338" y="428625"/>
                <a:ext cx="3395662" cy="1001713"/>
              </a:xfrm>
              <a:custGeom>
                <a:avLst/>
                <a:gdLst>
                  <a:gd name="T0" fmla="*/ 0 w 233"/>
                  <a:gd name="T1" fmla="*/ 52 h 68"/>
                  <a:gd name="T2" fmla="*/ 12 w 233"/>
                  <a:gd name="T3" fmla="*/ 68 h 68"/>
                  <a:gd name="T4" fmla="*/ 222 w 233"/>
                  <a:gd name="T5" fmla="*/ 68 h 68"/>
                  <a:gd name="T6" fmla="*/ 233 w 233"/>
                  <a:gd name="T7" fmla="*/ 52 h 68"/>
                  <a:gd name="T8" fmla="*/ 233 w 233"/>
                  <a:gd name="T9" fmla="*/ 16 h 68"/>
                  <a:gd name="T10" fmla="*/ 222 w 233"/>
                  <a:gd name="T11" fmla="*/ 0 h 68"/>
                  <a:gd name="T12" fmla="*/ 12 w 233"/>
                  <a:gd name="T13" fmla="*/ 0 h 68"/>
                  <a:gd name="T14" fmla="*/ 0 w 233"/>
                  <a:gd name="T15" fmla="*/ 16 h 68"/>
                  <a:gd name="T16" fmla="*/ 0 w 233"/>
                  <a:gd name="T17"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68">
                    <a:moveTo>
                      <a:pt x="0" y="52"/>
                    </a:moveTo>
                    <a:cubicBezTo>
                      <a:pt x="0" y="61"/>
                      <a:pt x="5" y="68"/>
                      <a:pt x="12" y="68"/>
                    </a:cubicBezTo>
                    <a:cubicBezTo>
                      <a:pt x="222" y="68"/>
                      <a:pt x="222" y="68"/>
                      <a:pt x="222" y="68"/>
                    </a:cubicBezTo>
                    <a:cubicBezTo>
                      <a:pt x="228" y="68"/>
                      <a:pt x="233" y="61"/>
                      <a:pt x="233" y="52"/>
                    </a:cubicBezTo>
                    <a:cubicBezTo>
                      <a:pt x="233" y="16"/>
                      <a:pt x="233" y="16"/>
                      <a:pt x="233" y="16"/>
                    </a:cubicBezTo>
                    <a:cubicBezTo>
                      <a:pt x="233" y="7"/>
                      <a:pt x="228" y="0"/>
                      <a:pt x="222" y="0"/>
                    </a:cubicBezTo>
                    <a:cubicBezTo>
                      <a:pt x="12" y="0"/>
                      <a:pt x="12" y="0"/>
                      <a:pt x="12" y="0"/>
                    </a:cubicBezTo>
                    <a:cubicBezTo>
                      <a:pt x="5" y="0"/>
                      <a:pt x="0" y="7"/>
                      <a:pt x="0" y="16"/>
                    </a:cubicBezTo>
                    <a:lnTo>
                      <a:pt x="0" y="52"/>
                    </a:lnTo>
                    <a:close/>
                  </a:path>
                </a:pathLst>
              </a:custGeom>
              <a:solidFill>
                <a:srgbClr val="F6D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10607675" y="-1162050"/>
                <a:ext cx="3016250" cy="4122738"/>
              </a:xfrm>
              <a:custGeom>
                <a:avLst/>
                <a:gdLst>
                  <a:gd name="T0" fmla="*/ 191 w 207"/>
                  <a:gd name="T1" fmla="*/ 223 h 280"/>
                  <a:gd name="T2" fmla="*/ 192 w 207"/>
                  <a:gd name="T3" fmla="*/ 206 h 280"/>
                  <a:gd name="T4" fmla="*/ 205 w 207"/>
                  <a:gd name="T5" fmla="*/ 185 h 280"/>
                  <a:gd name="T6" fmla="*/ 203 w 207"/>
                  <a:gd name="T7" fmla="*/ 179 h 280"/>
                  <a:gd name="T8" fmla="*/ 207 w 207"/>
                  <a:gd name="T9" fmla="*/ 70 h 280"/>
                  <a:gd name="T10" fmla="*/ 171 w 207"/>
                  <a:gd name="T11" fmla="*/ 9 h 280"/>
                  <a:gd name="T12" fmla="*/ 44 w 207"/>
                  <a:gd name="T13" fmla="*/ 0 h 280"/>
                  <a:gd name="T14" fmla="*/ 23 w 207"/>
                  <a:gd name="T15" fmla="*/ 52 h 280"/>
                  <a:gd name="T16" fmla="*/ 8 w 207"/>
                  <a:gd name="T17" fmla="*/ 103 h 280"/>
                  <a:gd name="T18" fmla="*/ 1 w 207"/>
                  <a:gd name="T19" fmla="*/ 130 h 280"/>
                  <a:gd name="T20" fmla="*/ 9 w 207"/>
                  <a:gd name="T21" fmla="*/ 215 h 280"/>
                  <a:gd name="T22" fmla="*/ 25 w 207"/>
                  <a:gd name="T23" fmla="*/ 244 h 280"/>
                  <a:gd name="T24" fmla="*/ 161 w 207"/>
                  <a:gd name="T25" fmla="*/ 262 h 280"/>
                  <a:gd name="T26" fmla="*/ 189 w 207"/>
                  <a:gd name="T27" fmla="*/ 248 h 280"/>
                  <a:gd name="T28" fmla="*/ 191 w 207"/>
                  <a:gd name="T29" fmla="*/ 22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80">
                    <a:moveTo>
                      <a:pt x="191" y="223"/>
                    </a:moveTo>
                    <a:cubicBezTo>
                      <a:pt x="188" y="218"/>
                      <a:pt x="189" y="211"/>
                      <a:pt x="192" y="206"/>
                    </a:cubicBezTo>
                    <a:cubicBezTo>
                      <a:pt x="188" y="197"/>
                      <a:pt x="193" y="185"/>
                      <a:pt x="205" y="185"/>
                    </a:cubicBezTo>
                    <a:cubicBezTo>
                      <a:pt x="206" y="185"/>
                      <a:pt x="202" y="179"/>
                      <a:pt x="203" y="179"/>
                    </a:cubicBezTo>
                    <a:cubicBezTo>
                      <a:pt x="207" y="70"/>
                      <a:pt x="207" y="70"/>
                      <a:pt x="207" y="70"/>
                    </a:cubicBezTo>
                    <a:cubicBezTo>
                      <a:pt x="207" y="70"/>
                      <a:pt x="176" y="10"/>
                      <a:pt x="171" y="9"/>
                    </a:cubicBezTo>
                    <a:cubicBezTo>
                      <a:pt x="166" y="8"/>
                      <a:pt x="44" y="0"/>
                      <a:pt x="44" y="0"/>
                    </a:cubicBezTo>
                    <a:cubicBezTo>
                      <a:pt x="23" y="52"/>
                      <a:pt x="23" y="52"/>
                      <a:pt x="23" y="52"/>
                    </a:cubicBezTo>
                    <a:cubicBezTo>
                      <a:pt x="8" y="103"/>
                      <a:pt x="8" y="103"/>
                      <a:pt x="8" y="103"/>
                    </a:cubicBezTo>
                    <a:cubicBezTo>
                      <a:pt x="1" y="130"/>
                      <a:pt x="1" y="130"/>
                      <a:pt x="1" y="130"/>
                    </a:cubicBezTo>
                    <a:cubicBezTo>
                      <a:pt x="9" y="215"/>
                      <a:pt x="9" y="215"/>
                      <a:pt x="9" y="215"/>
                    </a:cubicBezTo>
                    <a:cubicBezTo>
                      <a:pt x="9" y="215"/>
                      <a:pt x="0" y="235"/>
                      <a:pt x="25" y="244"/>
                    </a:cubicBezTo>
                    <a:cubicBezTo>
                      <a:pt x="25" y="244"/>
                      <a:pt x="92" y="280"/>
                      <a:pt x="161" y="262"/>
                    </a:cubicBezTo>
                    <a:cubicBezTo>
                      <a:pt x="189" y="248"/>
                      <a:pt x="189" y="248"/>
                      <a:pt x="189" y="248"/>
                    </a:cubicBezTo>
                    <a:cubicBezTo>
                      <a:pt x="181" y="242"/>
                      <a:pt x="182" y="228"/>
                      <a:pt x="191" y="223"/>
                    </a:cubicBezTo>
                    <a:close/>
                  </a:path>
                </a:pathLst>
              </a:custGeom>
              <a:solidFill>
                <a:srgbClr val="F6D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
              <p:cNvSpPr>
                <a:spLocks/>
              </p:cNvSpPr>
              <p:nvPr/>
            </p:nvSpPr>
            <p:spPr bwMode="auto">
              <a:xfrm>
                <a:off x="10374313" y="-2295525"/>
                <a:ext cx="3817937" cy="4535488"/>
              </a:xfrm>
              <a:custGeom>
                <a:avLst/>
                <a:gdLst>
                  <a:gd name="T0" fmla="*/ 229 w 262"/>
                  <a:gd name="T1" fmla="*/ 153 h 308"/>
                  <a:gd name="T2" fmla="*/ 223 w 262"/>
                  <a:gd name="T3" fmla="*/ 155 h 308"/>
                  <a:gd name="T4" fmla="*/ 222 w 262"/>
                  <a:gd name="T5" fmla="*/ 304 h 308"/>
                  <a:gd name="T6" fmla="*/ 206 w 262"/>
                  <a:gd name="T7" fmla="*/ 308 h 308"/>
                  <a:gd name="T8" fmla="*/ 202 w 262"/>
                  <a:gd name="T9" fmla="*/ 146 h 308"/>
                  <a:gd name="T10" fmla="*/ 158 w 262"/>
                  <a:gd name="T11" fmla="*/ 93 h 308"/>
                  <a:gd name="T12" fmla="*/ 33 w 262"/>
                  <a:gd name="T13" fmla="*/ 148 h 308"/>
                  <a:gd name="T14" fmla="*/ 34 w 262"/>
                  <a:gd name="T15" fmla="*/ 304 h 308"/>
                  <a:gd name="T16" fmla="*/ 17 w 262"/>
                  <a:gd name="T17" fmla="*/ 295 h 308"/>
                  <a:gd name="T18" fmla="*/ 17 w 262"/>
                  <a:gd name="T19" fmla="*/ 148 h 308"/>
                  <a:gd name="T20" fmla="*/ 8 w 262"/>
                  <a:gd name="T21" fmla="*/ 140 h 308"/>
                  <a:gd name="T22" fmla="*/ 144 w 262"/>
                  <a:gd name="T23" fmla="*/ 32 h 308"/>
                  <a:gd name="T24" fmla="*/ 148 w 262"/>
                  <a:gd name="T25" fmla="*/ 34 h 308"/>
                  <a:gd name="T26" fmla="*/ 153 w 262"/>
                  <a:gd name="T27" fmla="*/ 34 h 308"/>
                  <a:gd name="T28" fmla="*/ 229 w 262"/>
                  <a:gd name="T29" fmla="*/ 1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308">
                    <a:moveTo>
                      <a:pt x="229" y="153"/>
                    </a:moveTo>
                    <a:cubicBezTo>
                      <a:pt x="227" y="155"/>
                      <a:pt x="226" y="155"/>
                      <a:pt x="223" y="155"/>
                    </a:cubicBezTo>
                    <a:cubicBezTo>
                      <a:pt x="222" y="304"/>
                      <a:pt x="222" y="304"/>
                      <a:pt x="222" y="304"/>
                    </a:cubicBezTo>
                    <a:cubicBezTo>
                      <a:pt x="206" y="308"/>
                      <a:pt x="206" y="308"/>
                      <a:pt x="206" y="308"/>
                    </a:cubicBezTo>
                    <a:cubicBezTo>
                      <a:pt x="202" y="146"/>
                      <a:pt x="202" y="146"/>
                      <a:pt x="202" y="146"/>
                    </a:cubicBezTo>
                    <a:cubicBezTo>
                      <a:pt x="187" y="134"/>
                      <a:pt x="174" y="113"/>
                      <a:pt x="158" y="93"/>
                    </a:cubicBezTo>
                    <a:cubicBezTo>
                      <a:pt x="124" y="115"/>
                      <a:pt x="66" y="142"/>
                      <a:pt x="33" y="148"/>
                    </a:cubicBezTo>
                    <a:cubicBezTo>
                      <a:pt x="34" y="304"/>
                      <a:pt x="34" y="304"/>
                      <a:pt x="34" y="304"/>
                    </a:cubicBezTo>
                    <a:cubicBezTo>
                      <a:pt x="17" y="295"/>
                      <a:pt x="17" y="295"/>
                      <a:pt x="17" y="295"/>
                    </a:cubicBezTo>
                    <a:cubicBezTo>
                      <a:pt x="17" y="148"/>
                      <a:pt x="17" y="148"/>
                      <a:pt x="17" y="148"/>
                    </a:cubicBezTo>
                    <a:cubicBezTo>
                      <a:pt x="12" y="147"/>
                      <a:pt x="8" y="145"/>
                      <a:pt x="8" y="140"/>
                    </a:cubicBezTo>
                    <a:cubicBezTo>
                      <a:pt x="0" y="65"/>
                      <a:pt x="73" y="0"/>
                      <a:pt x="144" y="32"/>
                    </a:cubicBezTo>
                    <a:cubicBezTo>
                      <a:pt x="145" y="32"/>
                      <a:pt x="147" y="33"/>
                      <a:pt x="148" y="34"/>
                    </a:cubicBezTo>
                    <a:cubicBezTo>
                      <a:pt x="150" y="34"/>
                      <a:pt x="151" y="34"/>
                      <a:pt x="153" y="34"/>
                    </a:cubicBezTo>
                    <a:cubicBezTo>
                      <a:pt x="224" y="35"/>
                      <a:pt x="262" y="110"/>
                      <a:pt x="229" y="153"/>
                    </a:cubicBez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2"/>
              <p:cNvSpPr>
                <a:spLocks noEditPoints="1"/>
              </p:cNvSpPr>
              <p:nvPr/>
            </p:nvSpPr>
            <p:spPr bwMode="auto">
              <a:xfrm>
                <a:off x="11307763" y="1679575"/>
                <a:ext cx="1646237" cy="1281113"/>
              </a:xfrm>
              <a:custGeom>
                <a:avLst/>
                <a:gdLst>
                  <a:gd name="T0" fmla="*/ 113 w 113"/>
                  <a:gd name="T1" fmla="*/ 57 h 87"/>
                  <a:gd name="T2" fmla="*/ 113 w 113"/>
                  <a:gd name="T3" fmla="*/ 57 h 87"/>
                  <a:gd name="T4" fmla="*/ 112 w 113"/>
                  <a:gd name="T5" fmla="*/ 62 h 87"/>
                  <a:gd name="T6" fmla="*/ 112 w 113"/>
                  <a:gd name="T7" fmla="*/ 56 h 87"/>
                  <a:gd name="T8" fmla="*/ 111 w 113"/>
                  <a:gd name="T9" fmla="*/ 49 h 87"/>
                  <a:gd name="T10" fmla="*/ 110 w 113"/>
                  <a:gd name="T11" fmla="*/ 43 h 87"/>
                  <a:gd name="T12" fmla="*/ 56 w 113"/>
                  <a:gd name="T13" fmla="*/ 0 h 87"/>
                  <a:gd name="T14" fmla="*/ 1 w 113"/>
                  <a:gd name="T15" fmla="*/ 43 h 87"/>
                  <a:gd name="T16" fmla="*/ 1 w 113"/>
                  <a:gd name="T17" fmla="*/ 46 h 87"/>
                  <a:gd name="T18" fmla="*/ 0 w 113"/>
                  <a:gd name="T19" fmla="*/ 56 h 87"/>
                  <a:gd name="T20" fmla="*/ 0 w 113"/>
                  <a:gd name="T21" fmla="*/ 61 h 87"/>
                  <a:gd name="T22" fmla="*/ 0 w 113"/>
                  <a:gd name="T23" fmla="*/ 62 h 87"/>
                  <a:gd name="T24" fmla="*/ 0 w 113"/>
                  <a:gd name="T25" fmla="*/ 65 h 87"/>
                  <a:gd name="T26" fmla="*/ 0 w 113"/>
                  <a:gd name="T27" fmla="*/ 66 h 87"/>
                  <a:gd name="T28" fmla="*/ 33 w 113"/>
                  <a:gd name="T29" fmla="*/ 80 h 87"/>
                  <a:gd name="T30" fmla="*/ 51 w 113"/>
                  <a:gd name="T31" fmla="*/ 86 h 87"/>
                  <a:gd name="T32" fmla="*/ 59 w 113"/>
                  <a:gd name="T33" fmla="*/ 87 h 87"/>
                  <a:gd name="T34" fmla="*/ 69 w 113"/>
                  <a:gd name="T35" fmla="*/ 86 h 87"/>
                  <a:gd name="T36" fmla="*/ 87 w 113"/>
                  <a:gd name="T37" fmla="*/ 80 h 87"/>
                  <a:gd name="T38" fmla="*/ 96 w 113"/>
                  <a:gd name="T39" fmla="*/ 75 h 87"/>
                  <a:gd name="T40" fmla="*/ 103 w 113"/>
                  <a:gd name="T41" fmla="*/ 72 h 87"/>
                  <a:gd name="T42" fmla="*/ 113 w 113"/>
                  <a:gd name="T43" fmla="*/ 69 h 87"/>
                  <a:gd name="T44" fmla="*/ 113 w 113"/>
                  <a:gd name="T45" fmla="*/ 68 h 87"/>
                  <a:gd name="T46" fmla="*/ 113 w 113"/>
                  <a:gd name="T47" fmla="*/ 64 h 87"/>
                  <a:gd name="T48" fmla="*/ 113 w 113"/>
                  <a:gd name="T49" fmla="*/ 57 h 87"/>
                  <a:gd name="T50" fmla="*/ 56 w 113"/>
                  <a:gd name="T51" fmla="*/ 17 h 87"/>
                  <a:gd name="T52" fmla="*/ 88 w 113"/>
                  <a:gd name="T53" fmla="*/ 43 h 87"/>
                  <a:gd name="T54" fmla="*/ 89 w 113"/>
                  <a:gd name="T55" fmla="*/ 53 h 87"/>
                  <a:gd name="T56" fmla="*/ 89 w 113"/>
                  <a:gd name="T57" fmla="*/ 64 h 87"/>
                  <a:gd name="T58" fmla="*/ 65 w 113"/>
                  <a:gd name="T59" fmla="*/ 69 h 87"/>
                  <a:gd name="T60" fmla="*/ 47 w 113"/>
                  <a:gd name="T61" fmla="*/ 69 h 87"/>
                  <a:gd name="T62" fmla="*/ 22 w 113"/>
                  <a:gd name="T63" fmla="*/ 64 h 87"/>
                  <a:gd name="T64" fmla="*/ 22 w 113"/>
                  <a:gd name="T65" fmla="*/ 53 h 87"/>
                  <a:gd name="T66" fmla="*/ 23 w 113"/>
                  <a:gd name="T67" fmla="*/ 43 h 87"/>
                  <a:gd name="T68" fmla="*/ 56 w 113"/>
                  <a:gd name="T69" fmla="*/ 1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3" h="87">
                    <a:moveTo>
                      <a:pt x="113" y="57"/>
                    </a:moveTo>
                    <a:cubicBezTo>
                      <a:pt x="113" y="57"/>
                      <a:pt x="113" y="57"/>
                      <a:pt x="113" y="57"/>
                    </a:cubicBezTo>
                    <a:cubicBezTo>
                      <a:pt x="112" y="58"/>
                      <a:pt x="112" y="63"/>
                      <a:pt x="112" y="62"/>
                    </a:cubicBezTo>
                    <a:cubicBezTo>
                      <a:pt x="112" y="56"/>
                      <a:pt x="112" y="56"/>
                      <a:pt x="112" y="56"/>
                    </a:cubicBezTo>
                    <a:cubicBezTo>
                      <a:pt x="112" y="53"/>
                      <a:pt x="112" y="51"/>
                      <a:pt x="111" y="49"/>
                    </a:cubicBezTo>
                    <a:cubicBezTo>
                      <a:pt x="111" y="47"/>
                      <a:pt x="111" y="45"/>
                      <a:pt x="110" y="43"/>
                    </a:cubicBezTo>
                    <a:cubicBezTo>
                      <a:pt x="105" y="18"/>
                      <a:pt x="82" y="0"/>
                      <a:pt x="56" y="0"/>
                    </a:cubicBezTo>
                    <a:cubicBezTo>
                      <a:pt x="29" y="0"/>
                      <a:pt x="7" y="18"/>
                      <a:pt x="1" y="43"/>
                    </a:cubicBezTo>
                    <a:cubicBezTo>
                      <a:pt x="1" y="44"/>
                      <a:pt x="1" y="45"/>
                      <a:pt x="1" y="46"/>
                    </a:cubicBezTo>
                    <a:cubicBezTo>
                      <a:pt x="0" y="49"/>
                      <a:pt x="0" y="52"/>
                      <a:pt x="0" y="56"/>
                    </a:cubicBezTo>
                    <a:cubicBezTo>
                      <a:pt x="0" y="61"/>
                      <a:pt x="0" y="61"/>
                      <a:pt x="0" y="61"/>
                    </a:cubicBezTo>
                    <a:cubicBezTo>
                      <a:pt x="0" y="62"/>
                      <a:pt x="0" y="62"/>
                      <a:pt x="0" y="62"/>
                    </a:cubicBezTo>
                    <a:cubicBezTo>
                      <a:pt x="0" y="63"/>
                      <a:pt x="0" y="64"/>
                      <a:pt x="0" y="65"/>
                    </a:cubicBezTo>
                    <a:cubicBezTo>
                      <a:pt x="0" y="65"/>
                      <a:pt x="0" y="66"/>
                      <a:pt x="0" y="66"/>
                    </a:cubicBezTo>
                    <a:cubicBezTo>
                      <a:pt x="10" y="69"/>
                      <a:pt x="21" y="75"/>
                      <a:pt x="33" y="80"/>
                    </a:cubicBezTo>
                    <a:cubicBezTo>
                      <a:pt x="39" y="83"/>
                      <a:pt x="45" y="85"/>
                      <a:pt x="51" y="86"/>
                    </a:cubicBezTo>
                    <a:cubicBezTo>
                      <a:pt x="54" y="87"/>
                      <a:pt x="57" y="87"/>
                      <a:pt x="59" y="87"/>
                    </a:cubicBezTo>
                    <a:cubicBezTo>
                      <a:pt x="63" y="87"/>
                      <a:pt x="66" y="86"/>
                      <a:pt x="69" y="86"/>
                    </a:cubicBezTo>
                    <a:cubicBezTo>
                      <a:pt x="75" y="84"/>
                      <a:pt x="81" y="82"/>
                      <a:pt x="87" y="80"/>
                    </a:cubicBezTo>
                    <a:cubicBezTo>
                      <a:pt x="90" y="78"/>
                      <a:pt x="93" y="77"/>
                      <a:pt x="96" y="75"/>
                    </a:cubicBezTo>
                    <a:cubicBezTo>
                      <a:pt x="103" y="72"/>
                      <a:pt x="103" y="72"/>
                      <a:pt x="103" y="72"/>
                    </a:cubicBezTo>
                    <a:cubicBezTo>
                      <a:pt x="106" y="71"/>
                      <a:pt x="109" y="70"/>
                      <a:pt x="113" y="69"/>
                    </a:cubicBezTo>
                    <a:cubicBezTo>
                      <a:pt x="113" y="68"/>
                      <a:pt x="113" y="68"/>
                      <a:pt x="113" y="68"/>
                    </a:cubicBezTo>
                    <a:cubicBezTo>
                      <a:pt x="113" y="66"/>
                      <a:pt x="113" y="65"/>
                      <a:pt x="113" y="64"/>
                    </a:cubicBezTo>
                    <a:cubicBezTo>
                      <a:pt x="113" y="59"/>
                      <a:pt x="113" y="57"/>
                      <a:pt x="113" y="57"/>
                    </a:cubicBezTo>
                    <a:close/>
                    <a:moveTo>
                      <a:pt x="56" y="17"/>
                    </a:moveTo>
                    <a:cubicBezTo>
                      <a:pt x="71" y="17"/>
                      <a:pt x="84" y="29"/>
                      <a:pt x="88" y="43"/>
                    </a:cubicBezTo>
                    <a:cubicBezTo>
                      <a:pt x="89" y="46"/>
                      <a:pt x="89" y="50"/>
                      <a:pt x="89" y="53"/>
                    </a:cubicBezTo>
                    <a:cubicBezTo>
                      <a:pt x="89" y="53"/>
                      <a:pt x="89" y="63"/>
                      <a:pt x="89" y="64"/>
                    </a:cubicBezTo>
                    <a:cubicBezTo>
                      <a:pt x="81" y="67"/>
                      <a:pt x="73" y="68"/>
                      <a:pt x="65" y="69"/>
                    </a:cubicBezTo>
                    <a:cubicBezTo>
                      <a:pt x="47" y="69"/>
                      <a:pt x="47" y="69"/>
                      <a:pt x="47" y="69"/>
                    </a:cubicBezTo>
                    <a:cubicBezTo>
                      <a:pt x="38" y="68"/>
                      <a:pt x="30" y="66"/>
                      <a:pt x="22" y="64"/>
                    </a:cubicBezTo>
                    <a:cubicBezTo>
                      <a:pt x="22" y="63"/>
                      <a:pt x="22" y="53"/>
                      <a:pt x="22" y="53"/>
                    </a:cubicBezTo>
                    <a:cubicBezTo>
                      <a:pt x="22" y="50"/>
                      <a:pt x="23" y="46"/>
                      <a:pt x="23" y="43"/>
                    </a:cubicBezTo>
                    <a:cubicBezTo>
                      <a:pt x="28" y="29"/>
                      <a:pt x="41" y="17"/>
                      <a:pt x="56" y="17"/>
                    </a:cubicBez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p:cNvSpPr>
              <p:nvPr/>
            </p:nvSpPr>
            <p:spPr bwMode="auto">
              <a:xfrm>
                <a:off x="11555413" y="590550"/>
                <a:ext cx="231775" cy="234950"/>
              </a:xfrm>
              <a:custGeom>
                <a:avLst/>
                <a:gdLst>
                  <a:gd name="T0" fmla="*/ 3 w 16"/>
                  <a:gd name="T1" fmla="*/ 13 h 16"/>
                  <a:gd name="T2" fmla="*/ 3 w 16"/>
                  <a:gd name="T3" fmla="*/ 3 h 16"/>
                  <a:gd name="T4" fmla="*/ 13 w 16"/>
                  <a:gd name="T5" fmla="*/ 3 h 16"/>
                  <a:gd name="T6" fmla="*/ 13 w 16"/>
                  <a:gd name="T7" fmla="*/ 13 h 16"/>
                  <a:gd name="T8" fmla="*/ 3 w 16"/>
                  <a:gd name="T9" fmla="*/ 13 h 16"/>
                </a:gdLst>
                <a:ahLst/>
                <a:cxnLst>
                  <a:cxn ang="0">
                    <a:pos x="T0" y="T1"/>
                  </a:cxn>
                  <a:cxn ang="0">
                    <a:pos x="T2" y="T3"/>
                  </a:cxn>
                  <a:cxn ang="0">
                    <a:pos x="T4" y="T5"/>
                  </a:cxn>
                  <a:cxn ang="0">
                    <a:pos x="T6" y="T7"/>
                  </a:cxn>
                  <a:cxn ang="0">
                    <a:pos x="T8" y="T9"/>
                  </a:cxn>
                </a:cxnLst>
                <a:rect l="0" t="0" r="r" b="b"/>
                <a:pathLst>
                  <a:path w="16" h="16">
                    <a:moveTo>
                      <a:pt x="3" y="13"/>
                    </a:moveTo>
                    <a:cubicBezTo>
                      <a:pt x="0" y="10"/>
                      <a:pt x="0" y="5"/>
                      <a:pt x="3" y="3"/>
                    </a:cubicBezTo>
                    <a:cubicBezTo>
                      <a:pt x="6" y="0"/>
                      <a:pt x="10" y="0"/>
                      <a:pt x="13" y="3"/>
                    </a:cubicBezTo>
                    <a:cubicBezTo>
                      <a:pt x="16" y="5"/>
                      <a:pt x="16" y="10"/>
                      <a:pt x="13" y="13"/>
                    </a:cubicBezTo>
                    <a:cubicBezTo>
                      <a:pt x="10" y="16"/>
                      <a:pt x="6" y="16"/>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p:cNvSpPr>
              <p:nvPr/>
            </p:nvSpPr>
            <p:spPr bwMode="auto">
              <a:xfrm>
                <a:off x="12501563" y="635000"/>
                <a:ext cx="233362" cy="220663"/>
              </a:xfrm>
              <a:custGeom>
                <a:avLst/>
                <a:gdLst>
                  <a:gd name="T0" fmla="*/ 3 w 16"/>
                  <a:gd name="T1" fmla="*/ 13 h 15"/>
                  <a:gd name="T2" fmla="*/ 3 w 16"/>
                  <a:gd name="T3" fmla="*/ 3 h 15"/>
                  <a:gd name="T4" fmla="*/ 13 w 16"/>
                  <a:gd name="T5" fmla="*/ 3 h 15"/>
                  <a:gd name="T6" fmla="*/ 13 w 16"/>
                  <a:gd name="T7" fmla="*/ 13 h 15"/>
                  <a:gd name="T8" fmla="*/ 3 w 16"/>
                  <a:gd name="T9" fmla="*/ 13 h 15"/>
                </a:gdLst>
                <a:ahLst/>
                <a:cxnLst>
                  <a:cxn ang="0">
                    <a:pos x="T0" y="T1"/>
                  </a:cxn>
                  <a:cxn ang="0">
                    <a:pos x="T2" y="T3"/>
                  </a:cxn>
                  <a:cxn ang="0">
                    <a:pos x="T4" y="T5"/>
                  </a:cxn>
                  <a:cxn ang="0">
                    <a:pos x="T6" y="T7"/>
                  </a:cxn>
                  <a:cxn ang="0">
                    <a:pos x="T8" y="T9"/>
                  </a:cxn>
                </a:cxnLst>
                <a:rect l="0" t="0" r="r" b="b"/>
                <a:pathLst>
                  <a:path w="16" h="15">
                    <a:moveTo>
                      <a:pt x="3" y="13"/>
                    </a:moveTo>
                    <a:cubicBezTo>
                      <a:pt x="0" y="10"/>
                      <a:pt x="0" y="5"/>
                      <a:pt x="3" y="3"/>
                    </a:cubicBezTo>
                    <a:cubicBezTo>
                      <a:pt x="6" y="0"/>
                      <a:pt x="11" y="0"/>
                      <a:pt x="13" y="3"/>
                    </a:cubicBezTo>
                    <a:cubicBezTo>
                      <a:pt x="16" y="5"/>
                      <a:pt x="16" y="10"/>
                      <a:pt x="13" y="13"/>
                    </a:cubicBezTo>
                    <a:cubicBezTo>
                      <a:pt x="11" y="15"/>
                      <a:pt x="6" y="15"/>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
              <p:cNvSpPr>
                <a:spLocks/>
              </p:cNvSpPr>
              <p:nvPr/>
            </p:nvSpPr>
            <p:spPr bwMode="auto">
              <a:xfrm>
                <a:off x="12138025" y="1444625"/>
                <a:ext cx="407987" cy="220663"/>
              </a:xfrm>
              <a:custGeom>
                <a:avLst/>
                <a:gdLst>
                  <a:gd name="T0" fmla="*/ 0 w 28"/>
                  <a:gd name="T1" fmla="*/ 0 h 15"/>
                  <a:gd name="T2" fmla="*/ 0 w 28"/>
                  <a:gd name="T3" fmla="*/ 15 h 15"/>
                  <a:gd name="T4" fmla="*/ 8 w 28"/>
                  <a:gd name="T5" fmla="*/ 12 h 15"/>
                  <a:gd name="T6" fmla="*/ 21 w 28"/>
                  <a:gd name="T7" fmla="*/ 7 h 15"/>
                  <a:gd name="T8" fmla="*/ 28 w 28"/>
                  <a:gd name="T9" fmla="*/ 0 h 15"/>
                  <a:gd name="T10" fmla="*/ 0 w 28"/>
                  <a:gd name="T11" fmla="*/ 0 h 15"/>
                </a:gdLst>
                <a:ahLst/>
                <a:cxnLst>
                  <a:cxn ang="0">
                    <a:pos x="T0" y="T1"/>
                  </a:cxn>
                  <a:cxn ang="0">
                    <a:pos x="T2" y="T3"/>
                  </a:cxn>
                  <a:cxn ang="0">
                    <a:pos x="T4" y="T5"/>
                  </a:cxn>
                  <a:cxn ang="0">
                    <a:pos x="T6" y="T7"/>
                  </a:cxn>
                  <a:cxn ang="0">
                    <a:pos x="T8" y="T9"/>
                  </a:cxn>
                  <a:cxn ang="0">
                    <a:pos x="T10" y="T11"/>
                  </a:cxn>
                </a:cxnLst>
                <a:rect l="0" t="0" r="r" b="b"/>
                <a:pathLst>
                  <a:path w="28" h="15">
                    <a:moveTo>
                      <a:pt x="0" y="0"/>
                    </a:moveTo>
                    <a:cubicBezTo>
                      <a:pt x="0" y="15"/>
                      <a:pt x="0" y="15"/>
                      <a:pt x="0" y="15"/>
                    </a:cubicBezTo>
                    <a:cubicBezTo>
                      <a:pt x="3" y="15"/>
                      <a:pt x="6" y="14"/>
                      <a:pt x="8" y="12"/>
                    </a:cubicBezTo>
                    <a:cubicBezTo>
                      <a:pt x="11" y="9"/>
                      <a:pt x="16" y="7"/>
                      <a:pt x="21" y="7"/>
                    </a:cubicBezTo>
                    <a:cubicBezTo>
                      <a:pt x="25" y="7"/>
                      <a:pt x="28" y="4"/>
                      <a:pt x="28" y="0"/>
                    </a:cubicBezTo>
                    <a:lnTo>
                      <a:pt x="0" y="0"/>
                    </a:lnTo>
                    <a:close/>
                  </a:path>
                </a:pathLst>
              </a:custGeom>
              <a:solidFill>
                <a:srgbClr val="E3C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8"/>
              <p:cNvSpPr>
                <a:spLocks/>
              </p:cNvSpPr>
              <p:nvPr/>
            </p:nvSpPr>
            <p:spPr bwMode="auto">
              <a:xfrm>
                <a:off x="11730038" y="1444625"/>
                <a:ext cx="407987" cy="220663"/>
              </a:xfrm>
              <a:custGeom>
                <a:avLst/>
                <a:gdLst>
                  <a:gd name="T0" fmla="*/ 28 w 28"/>
                  <a:gd name="T1" fmla="*/ 0 h 15"/>
                  <a:gd name="T2" fmla="*/ 28 w 28"/>
                  <a:gd name="T3" fmla="*/ 15 h 15"/>
                  <a:gd name="T4" fmla="*/ 20 w 28"/>
                  <a:gd name="T5" fmla="*/ 12 h 15"/>
                  <a:gd name="T6" fmla="*/ 7 w 28"/>
                  <a:gd name="T7" fmla="*/ 7 h 15"/>
                  <a:gd name="T8" fmla="*/ 0 w 28"/>
                  <a:gd name="T9" fmla="*/ 0 h 15"/>
                  <a:gd name="T10" fmla="*/ 28 w 28"/>
                  <a:gd name="T11" fmla="*/ 0 h 15"/>
                </a:gdLst>
                <a:ahLst/>
                <a:cxnLst>
                  <a:cxn ang="0">
                    <a:pos x="T0" y="T1"/>
                  </a:cxn>
                  <a:cxn ang="0">
                    <a:pos x="T2" y="T3"/>
                  </a:cxn>
                  <a:cxn ang="0">
                    <a:pos x="T4" y="T5"/>
                  </a:cxn>
                  <a:cxn ang="0">
                    <a:pos x="T6" y="T7"/>
                  </a:cxn>
                  <a:cxn ang="0">
                    <a:pos x="T8" y="T9"/>
                  </a:cxn>
                  <a:cxn ang="0">
                    <a:pos x="T10" y="T11"/>
                  </a:cxn>
                </a:cxnLst>
                <a:rect l="0" t="0" r="r" b="b"/>
                <a:pathLst>
                  <a:path w="28" h="15">
                    <a:moveTo>
                      <a:pt x="28" y="0"/>
                    </a:moveTo>
                    <a:cubicBezTo>
                      <a:pt x="28" y="15"/>
                      <a:pt x="28" y="15"/>
                      <a:pt x="28" y="15"/>
                    </a:cubicBezTo>
                    <a:cubicBezTo>
                      <a:pt x="25" y="15"/>
                      <a:pt x="22" y="14"/>
                      <a:pt x="20" y="12"/>
                    </a:cubicBezTo>
                    <a:cubicBezTo>
                      <a:pt x="17" y="9"/>
                      <a:pt x="12" y="7"/>
                      <a:pt x="7" y="7"/>
                    </a:cubicBezTo>
                    <a:cubicBezTo>
                      <a:pt x="3" y="7"/>
                      <a:pt x="0" y="4"/>
                      <a:pt x="0" y="0"/>
                    </a:cubicBezTo>
                    <a:lnTo>
                      <a:pt x="28" y="0"/>
                    </a:lnTo>
                    <a:close/>
                  </a:path>
                </a:pathLst>
              </a:custGeom>
              <a:solidFill>
                <a:srgbClr val="E3C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9"/>
              <p:cNvSpPr>
                <a:spLocks/>
              </p:cNvSpPr>
              <p:nvPr/>
            </p:nvSpPr>
            <p:spPr bwMode="auto">
              <a:xfrm>
                <a:off x="11730038" y="708025"/>
                <a:ext cx="407987" cy="736600"/>
              </a:xfrm>
              <a:custGeom>
                <a:avLst/>
                <a:gdLst>
                  <a:gd name="T0" fmla="*/ 28 w 28"/>
                  <a:gd name="T1" fmla="*/ 0 h 50"/>
                  <a:gd name="T2" fmla="*/ 28 w 28"/>
                  <a:gd name="T3" fmla="*/ 50 h 50"/>
                  <a:gd name="T4" fmla="*/ 0 w 28"/>
                  <a:gd name="T5" fmla="*/ 50 h 50"/>
                  <a:gd name="T6" fmla="*/ 7 w 28"/>
                  <a:gd name="T7" fmla="*/ 44 h 50"/>
                  <a:gd name="T8" fmla="*/ 7 w 28"/>
                  <a:gd name="T9" fmla="*/ 44 h 50"/>
                  <a:gd name="T10" fmla="*/ 17 w 28"/>
                  <a:gd name="T11" fmla="*/ 10 h 50"/>
                  <a:gd name="T12" fmla="*/ 28 w 2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8" h="50">
                    <a:moveTo>
                      <a:pt x="28" y="0"/>
                    </a:moveTo>
                    <a:cubicBezTo>
                      <a:pt x="28" y="0"/>
                      <a:pt x="28" y="50"/>
                      <a:pt x="28" y="50"/>
                    </a:cubicBezTo>
                    <a:cubicBezTo>
                      <a:pt x="0" y="50"/>
                      <a:pt x="0" y="50"/>
                      <a:pt x="0" y="50"/>
                    </a:cubicBezTo>
                    <a:cubicBezTo>
                      <a:pt x="0" y="47"/>
                      <a:pt x="3" y="44"/>
                      <a:pt x="7" y="44"/>
                    </a:cubicBezTo>
                    <a:cubicBezTo>
                      <a:pt x="7" y="44"/>
                      <a:pt x="7" y="44"/>
                      <a:pt x="7" y="44"/>
                    </a:cubicBezTo>
                    <a:cubicBezTo>
                      <a:pt x="13" y="38"/>
                      <a:pt x="17" y="22"/>
                      <a:pt x="17" y="10"/>
                    </a:cubicBezTo>
                    <a:cubicBezTo>
                      <a:pt x="17" y="1"/>
                      <a:pt x="26" y="0"/>
                      <a:pt x="28" y="0"/>
                    </a:cubicBezTo>
                    <a:close/>
                  </a:path>
                </a:pathLst>
              </a:custGeom>
              <a:solidFill>
                <a:srgbClr val="FEE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0"/>
              <p:cNvSpPr>
                <a:spLocks/>
              </p:cNvSpPr>
              <p:nvPr/>
            </p:nvSpPr>
            <p:spPr bwMode="auto">
              <a:xfrm>
                <a:off x="10607675" y="1960563"/>
                <a:ext cx="757237" cy="676275"/>
              </a:xfrm>
              <a:custGeom>
                <a:avLst/>
                <a:gdLst>
                  <a:gd name="T0" fmla="*/ 22 w 52"/>
                  <a:gd name="T1" fmla="*/ 15 h 46"/>
                  <a:gd name="T2" fmla="*/ 52 w 52"/>
                  <a:gd name="T3" fmla="*/ 29 h 46"/>
                  <a:gd name="T4" fmla="*/ 49 w 52"/>
                  <a:gd name="T5" fmla="*/ 44 h 46"/>
                  <a:gd name="T6" fmla="*/ 48 w 52"/>
                  <a:gd name="T7" fmla="*/ 46 h 46"/>
                  <a:gd name="T8" fmla="*/ 29 w 52"/>
                  <a:gd name="T9" fmla="*/ 40 h 46"/>
                  <a:gd name="T10" fmla="*/ 1 w 52"/>
                  <a:gd name="T11" fmla="*/ 6 h 46"/>
                  <a:gd name="T12" fmla="*/ 11 w 52"/>
                  <a:gd name="T13" fmla="*/ 0 h 46"/>
                  <a:gd name="T14" fmla="*/ 22 w 52"/>
                  <a:gd name="T15" fmla="*/ 1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46">
                    <a:moveTo>
                      <a:pt x="22" y="15"/>
                    </a:moveTo>
                    <a:cubicBezTo>
                      <a:pt x="52" y="29"/>
                      <a:pt x="52" y="29"/>
                      <a:pt x="52" y="29"/>
                    </a:cubicBezTo>
                    <a:cubicBezTo>
                      <a:pt x="49" y="44"/>
                      <a:pt x="49" y="44"/>
                      <a:pt x="49" y="44"/>
                    </a:cubicBezTo>
                    <a:cubicBezTo>
                      <a:pt x="48" y="46"/>
                      <a:pt x="48" y="46"/>
                      <a:pt x="48" y="46"/>
                    </a:cubicBezTo>
                    <a:cubicBezTo>
                      <a:pt x="29" y="40"/>
                      <a:pt x="29" y="40"/>
                      <a:pt x="29" y="40"/>
                    </a:cubicBezTo>
                    <a:cubicBezTo>
                      <a:pt x="29" y="40"/>
                      <a:pt x="0" y="33"/>
                      <a:pt x="1" y="6"/>
                    </a:cubicBezTo>
                    <a:cubicBezTo>
                      <a:pt x="11" y="0"/>
                      <a:pt x="11" y="0"/>
                      <a:pt x="11" y="0"/>
                    </a:cubicBezTo>
                    <a:lnTo>
                      <a:pt x="22" y="15"/>
                    </a:ln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1"/>
              <p:cNvSpPr>
                <a:spLocks/>
              </p:cNvSpPr>
              <p:nvPr/>
            </p:nvSpPr>
            <p:spPr bwMode="auto">
              <a:xfrm>
                <a:off x="12836525" y="2003425"/>
                <a:ext cx="758825" cy="708025"/>
              </a:xfrm>
              <a:custGeom>
                <a:avLst/>
                <a:gdLst>
                  <a:gd name="T0" fmla="*/ 478 w 478"/>
                  <a:gd name="T1" fmla="*/ 56 h 446"/>
                  <a:gd name="T2" fmla="*/ 386 w 478"/>
                  <a:gd name="T3" fmla="*/ 0 h 446"/>
                  <a:gd name="T4" fmla="*/ 285 w 478"/>
                  <a:gd name="T5" fmla="*/ 139 h 446"/>
                  <a:gd name="T6" fmla="*/ 19 w 478"/>
                  <a:gd name="T7" fmla="*/ 269 h 446"/>
                  <a:gd name="T8" fmla="*/ 37 w 478"/>
                  <a:gd name="T9" fmla="*/ 408 h 446"/>
                  <a:gd name="T10" fmla="*/ 0 w 478"/>
                  <a:gd name="T11" fmla="*/ 446 h 446"/>
                  <a:gd name="T12" fmla="*/ 478 w 478"/>
                  <a:gd name="T13" fmla="*/ 56 h 446"/>
                </a:gdLst>
                <a:ahLst/>
                <a:cxnLst>
                  <a:cxn ang="0">
                    <a:pos x="T0" y="T1"/>
                  </a:cxn>
                  <a:cxn ang="0">
                    <a:pos x="T2" y="T3"/>
                  </a:cxn>
                  <a:cxn ang="0">
                    <a:pos x="T4" y="T5"/>
                  </a:cxn>
                  <a:cxn ang="0">
                    <a:pos x="T6" y="T7"/>
                  </a:cxn>
                  <a:cxn ang="0">
                    <a:pos x="T8" y="T9"/>
                  </a:cxn>
                  <a:cxn ang="0">
                    <a:pos x="T10" y="T11"/>
                  </a:cxn>
                  <a:cxn ang="0">
                    <a:pos x="T12" y="T13"/>
                  </a:cxn>
                </a:cxnLst>
                <a:rect l="0" t="0" r="r" b="b"/>
                <a:pathLst>
                  <a:path w="478" h="446">
                    <a:moveTo>
                      <a:pt x="478" y="56"/>
                    </a:moveTo>
                    <a:lnTo>
                      <a:pt x="386" y="0"/>
                    </a:lnTo>
                    <a:lnTo>
                      <a:pt x="285" y="139"/>
                    </a:lnTo>
                    <a:lnTo>
                      <a:pt x="19" y="269"/>
                    </a:lnTo>
                    <a:lnTo>
                      <a:pt x="37" y="408"/>
                    </a:lnTo>
                    <a:lnTo>
                      <a:pt x="0" y="446"/>
                    </a:lnTo>
                    <a:lnTo>
                      <a:pt x="478" y="56"/>
                    </a:ln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2"/>
              <p:cNvSpPr>
                <a:spLocks/>
              </p:cNvSpPr>
              <p:nvPr/>
            </p:nvSpPr>
            <p:spPr bwMode="auto">
              <a:xfrm>
                <a:off x="12676188" y="2047875"/>
                <a:ext cx="933450" cy="750888"/>
              </a:xfrm>
              <a:custGeom>
                <a:avLst/>
                <a:gdLst>
                  <a:gd name="T0" fmla="*/ 0 w 64"/>
                  <a:gd name="T1" fmla="*/ 51 h 51"/>
                  <a:gd name="T2" fmla="*/ 43 w 64"/>
                  <a:gd name="T3" fmla="*/ 32 h 51"/>
                  <a:gd name="T4" fmla="*/ 64 w 64"/>
                  <a:gd name="T5" fmla="*/ 6 h 51"/>
                  <a:gd name="T6" fmla="*/ 61 w 64"/>
                  <a:gd name="T7" fmla="*/ 0 h 51"/>
                  <a:gd name="T8" fmla="*/ 48 w 64"/>
                  <a:gd name="T9" fmla="*/ 13 h 51"/>
                  <a:gd name="T10" fmla="*/ 12 w 64"/>
                  <a:gd name="T11" fmla="*/ 36 h 51"/>
                  <a:gd name="T12" fmla="*/ 0 w 64"/>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64" h="51">
                    <a:moveTo>
                      <a:pt x="0" y="51"/>
                    </a:moveTo>
                    <a:cubicBezTo>
                      <a:pt x="43" y="32"/>
                      <a:pt x="43" y="32"/>
                      <a:pt x="43" y="32"/>
                    </a:cubicBezTo>
                    <a:cubicBezTo>
                      <a:pt x="43" y="32"/>
                      <a:pt x="64" y="25"/>
                      <a:pt x="64" y="6"/>
                    </a:cubicBezTo>
                    <a:cubicBezTo>
                      <a:pt x="61" y="0"/>
                      <a:pt x="61" y="0"/>
                      <a:pt x="61" y="0"/>
                    </a:cubicBezTo>
                    <a:cubicBezTo>
                      <a:pt x="48" y="13"/>
                      <a:pt x="48" y="13"/>
                      <a:pt x="48" y="13"/>
                    </a:cubicBezTo>
                    <a:cubicBezTo>
                      <a:pt x="12" y="36"/>
                      <a:pt x="12" y="36"/>
                      <a:pt x="12" y="36"/>
                    </a:cubicBezTo>
                    <a:lnTo>
                      <a:pt x="0" y="51"/>
                    </a:ln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p:cNvSpPr/>
              <p:nvPr/>
            </p:nvSpPr>
            <p:spPr>
              <a:xfrm rot="5400000" flipH="1">
                <a:off x="11656131" y="-754771"/>
                <a:ext cx="888392" cy="2971645"/>
              </a:xfrm>
              <a:custGeom>
                <a:avLst/>
                <a:gdLst>
                  <a:gd name="connsiteX0" fmla="*/ 660936 w 825349"/>
                  <a:gd name="connsiteY0" fmla="*/ 886204 h 2760767"/>
                  <a:gd name="connsiteX1" fmla="*/ 442553 w 825349"/>
                  <a:gd name="connsiteY1" fmla="*/ 1104587 h 2760767"/>
                  <a:gd name="connsiteX2" fmla="*/ 224170 w 825349"/>
                  <a:gd name="connsiteY2" fmla="*/ 886204 h 2760767"/>
                  <a:gd name="connsiteX3" fmla="*/ 442553 w 825349"/>
                  <a:gd name="connsiteY3" fmla="*/ 667821 h 2760767"/>
                  <a:gd name="connsiteX4" fmla="*/ 660936 w 825349"/>
                  <a:gd name="connsiteY4" fmla="*/ 886204 h 2760767"/>
                  <a:gd name="connsiteX5" fmla="*/ 660936 w 825349"/>
                  <a:gd name="connsiteY5" fmla="*/ 1775204 h 2760767"/>
                  <a:gd name="connsiteX6" fmla="*/ 442553 w 825349"/>
                  <a:gd name="connsiteY6" fmla="*/ 1993587 h 2760767"/>
                  <a:gd name="connsiteX7" fmla="*/ 224170 w 825349"/>
                  <a:gd name="connsiteY7" fmla="*/ 1775204 h 2760767"/>
                  <a:gd name="connsiteX8" fmla="*/ 442553 w 825349"/>
                  <a:gd name="connsiteY8" fmla="*/ 1556821 h 2760767"/>
                  <a:gd name="connsiteX9" fmla="*/ 660936 w 825349"/>
                  <a:gd name="connsiteY9" fmla="*/ 1775204 h 2760767"/>
                  <a:gd name="connsiteX10" fmla="*/ 825349 w 825349"/>
                  <a:gd name="connsiteY10" fmla="*/ 2095614 h 2760767"/>
                  <a:gd name="connsiteX11" fmla="*/ 825349 w 825349"/>
                  <a:gd name="connsiteY11" fmla="*/ 1773818 h 2760767"/>
                  <a:gd name="connsiteX12" fmla="*/ 788490 w 825349"/>
                  <a:gd name="connsiteY12" fmla="*/ 1684831 h 2760767"/>
                  <a:gd name="connsiteX13" fmla="*/ 770243 w 825349"/>
                  <a:gd name="connsiteY13" fmla="*/ 1672529 h 2760767"/>
                  <a:gd name="connsiteX14" fmla="*/ 770243 w 825349"/>
                  <a:gd name="connsiteY14" fmla="*/ 1032669 h 2760767"/>
                  <a:gd name="connsiteX15" fmla="*/ 788490 w 825349"/>
                  <a:gd name="connsiteY15" fmla="*/ 1020367 h 2760767"/>
                  <a:gd name="connsiteX16" fmla="*/ 825349 w 825349"/>
                  <a:gd name="connsiteY16" fmla="*/ 931380 h 2760767"/>
                  <a:gd name="connsiteX17" fmla="*/ 825349 w 825349"/>
                  <a:gd name="connsiteY17" fmla="*/ 609584 h 2760767"/>
                  <a:gd name="connsiteX18" fmla="*/ 815459 w 825349"/>
                  <a:gd name="connsiteY18" fmla="*/ 560599 h 2760767"/>
                  <a:gd name="connsiteX19" fmla="*/ 805068 w 825349"/>
                  <a:gd name="connsiteY19" fmla="*/ 545186 h 2760767"/>
                  <a:gd name="connsiteX20" fmla="*/ 659814 w 825349"/>
                  <a:gd name="connsiteY20" fmla="*/ 0 h 2760767"/>
                  <a:gd name="connsiteX21" fmla="*/ 163827 w 825349"/>
                  <a:gd name="connsiteY21" fmla="*/ 0 h 2760767"/>
                  <a:gd name="connsiteX22" fmla="*/ 17457 w 825349"/>
                  <a:gd name="connsiteY22" fmla="*/ 549375 h 2760767"/>
                  <a:gd name="connsiteX23" fmla="*/ 9890 w 825349"/>
                  <a:gd name="connsiteY23" fmla="*/ 560599 h 2760767"/>
                  <a:gd name="connsiteX24" fmla="*/ 0 w 825349"/>
                  <a:gd name="connsiteY24" fmla="*/ 609584 h 2760767"/>
                  <a:gd name="connsiteX25" fmla="*/ 0 w 825349"/>
                  <a:gd name="connsiteY25" fmla="*/ 931380 h 2760767"/>
                  <a:gd name="connsiteX26" fmla="*/ 36859 w 825349"/>
                  <a:gd name="connsiteY26" fmla="*/ 1020367 h 2760767"/>
                  <a:gd name="connsiteX27" fmla="*/ 39738 w 825349"/>
                  <a:gd name="connsiteY27" fmla="*/ 1022308 h 2760767"/>
                  <a:gd name="connsiteX28" fmla="*/ 39738 w 825349"/>
                  <a:gd name="connsiteY28" fmla="*/ 1682891 h 2760767"/>
                  <a:gd name="connsiteX29" fmla="*/ 36859 w 825349"/>
                  <a:gd name="connsiteY29" fmla="*/ 1684831 h 2760767"/>
                  <a:gd name="connsiteX30" fmla="*/ 0 w 825349"/>
                  <a:gd name="connsiteY30" fmla="*/ 1773818 h 2760767"/>
                  <a:gd name="connsiteX31" fmla="*/ 0 w 825349"/>
                  <a:gd name="connsiteY31" fmla="*/ 2095614 h 2760767"/>
                  <a:gd name="connsiteX32" fmla="*/ 9890 w 825349"/>
                  <a:gd name="connsiteY32" fmla="*/ 2144599 h 2760767"/>
                  <a:gd name="connsiteX33" fmla="*/ 11444 w 825349"/>
                  <a:gd name="connsiteY33" fmla="*/ 2146904 h 2760767"/>
                  <a:gd name="connsiteX34" fmla="*/ 169139 w 825349"/>
                  <a:gd name="connsiteY34" fmla="*/ 2760767 h 2760767"/>
                  <a:gd name="connsiteX35" fmla="*/ 658678 w 825349"/>
                  <a:gd name="connsiteY35" fmla="*/ 2760767 h 2760767"/>
                  <a:gd name="connsiteX36" fmla="*/ 819253 w 825349"/>
                  <a:gd name="connsiteY36" fmla="*/ 2135694 h 2760767"/>
                  <a:gd name="connsiteX37" fmla="*/ 817257 w 825349"/>
                  <a:gd name="connsiteY37" fmla="*/ 2135694 h 27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25349" h="2760767">
                    <a:moveTo>
                      <a:pt x="660936" y="886204"/>
                    </a:moveTo>
                    <a:cubicBezTo>
                      <a:pt x="660936" y="1006814"/>
                      <a:pt x="563163" y="1104587"/>
                      <a:pt x="442553" y="1104587"/>
                    </a:cubicBezTo>
                    <a:cubicBezTo>
                      <a:pt x="321943" y="1104587"/>
                      <a:pt x="224170" y="1006814"/>
                      <a:pt x="224170" y="886204"/>
                    </a:cubicBezTo>
                    <a:cubicBezTo>
                      <a:pt x="224170" y="765594"/>
                      <a:pt x="321943" y="667821"/>
                      <a:pt x="442553" y="667821"/>
                    </a:cubicBezTo>
                    <a:cubicBezTo>
                      <a:pt x="563163" y="667821"/>
                      <a:pt x="660936" y="765594"/>
                      <a:pt x="660936" y="886204"/>
                    </a:cubicBezTo>
                    <a:close/>
                    <a:moveTo>
                      <a:pt x="660936" y="1775204"/>
                    </a:moveTo>
                    <a:cubicBezTo>
                      <a:pt x="660936" y="1895814"/>
                      <a:pt x="563163" y="1993587"/>
                      <a:pt x="442553" y="1993587"/>
                    </a:cubicBezTo>
                    <a:cubicBezTo>
                      <a:pt x="321943" y="1993587"/>
                      <a:pt x="224170" y="1895814"/>
                      <a:pt x="224170" y="1775204"/>
                    </a:cubicBezTo>
                    <a:cubicBezTo>
                      <a:pt x="224170" y="1654594"/>
                      <a:pt x="321943" y="1556821"/>
                      <a:pt x="442553" y="1556821"/>
                    </a:cubicBezTo>
                    <a:cubicBezTo>
                      <a:pt x="563163" y="1556821"/>
                      <a:pt x="660936" y="1654594"/>
                      <a:pt x="660936" y="1775204"/>
                    </a:cubicBezTo>
                    <a:close/>
                    <a:moveTo>
                      <a:pt x="825349" y="2095614"/>
                    </a:moveTo>
                    <a:lnTo>
                      <a:pt x="825349" y="1773818"/>
                    </a:lnTo>
                    <a:cubicBezTo>
                      <a:pt x="825349" y="1739067"/>
                      <a:pt x="811263" y="1707605"/>
                      <a:pt x="788490" y="1684831"/>
                    </a:cubicBezTo>
                    <a:lnTo>
                      <a:pt x="770243" y="1672529"/>
                    </a:lnTo>
                    <a:lnTo>
                      <a:pt x="770243" y="1032669"/>
                    </a:lnTo>
                    <a:lnTo>
                      <a:pt x="788490" y="1020367"/>
                    </a:lnTo>
                    <a:cubicBezTo>
                      <a:pt x="811263" y="997593"/>
                      <a:pt x="825349" y="966132"/>
                      <a:pt x="825349" y="931380"/>
                    </a:cubicBezTo>
                    <a:lnTo>
                      <a:pt x="825349" y="609584"/>
                    </a:lnTo>
                    <a:cubicBezTo>
                      <a:pt x="825349" y="592208"/>
                      <a:pt x="821828" y="575655"/>
                      <a:pt x="815459" y="560599"/>
                    </a:cubicBezTo>
                    <a:lnTo>
                      <a:pt x="805068" y="545186"/>
                    </a:lnTo>
                    <a:lnTo>
                      <a:pt x="659814" y="0"/>
                    </a:lnTo>
                    <a:lnTo>
                      <a:pt x="163827" y="0"/>
                    </a:lnTo>
                    <a:lnTo>
                      <a:pt x="17457" y="549375"/>
                    </a:lnTo>
                    <a:lnTo>
                      <a:pt x="9890" y="560599"/>
                    </a:lnTo>
                    <a:cubicBezTo>
                      <a:pt x="3521" y="575655"/>
                      <a:pt x="0" y="592208"/>
                      <a:pt x="0" y="609584"/>
                    </a:cubicBezTo>
                    <a:lnTo>
                      <a:pt x="0" y="931380"/>
                    </a:lnTo>
                    <a:cubicBezTo>
                      <a:pt x="0" y="966132"/>
                      <a:pt x="14086" y="997593"/>
                      <a:pt x="36859" y="1020367"/>
                    </a:cubicBezTo>
                    <a:lnTo>
                      <a:pt x="39738" y="1022308"/>
                    </a:lnTo>
                    <a:lnTo>
                      <a:pt x="39738" y="1682891"/>
                    </a:lnTo>
                    <a:lnTo>
                      <a:pt x="36859" y="1684831"/>
                    </a:lnTo>
                    <a:cubicBezTo>
                      <a:pt x="14086" y="1707605"/>
                      <a:pt x="0" y="1739067"/>
                      <a:pt x="0" y="1773818"/>
                    </a:cubicBezTo>
                    <a:lnTo>
                      <a:pt x="0" y="2095614"/>
                    </a:lnTo>
                    <a:cubicBezTo>
                      <a:pt x="0" y="2112990"/>
                      <a:pt x="3521" y="2129543"/>
                      <a:pt x="9890" y="2144599"/>
                    </a:cubicBezTo>
                    <a:lnTo>
                      <a:pt x="11444" y="2146904"/>
                    </a:lnTo>
                    <a:lnTo>
                      <a:pt x="169139" y="2760767"/>
                    </a:lnTo>
                    <a:lnTo>
                      <a:pt x="658678" y="2760767"/>
                    </a:lnTo>
                    <a:lnTo>
                      <a:pt x="819253" y="2135694"/>
                    </a:lnTo>
                    <a:lnTo>
                      <a:pt x="817257" y="2135694"/>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p:nvPr/>
            </p:nvSpPr>
            <p:spPr>
              <a:xfrm>
                <a:off x="10463845" y="-2174010"/>
                <a:ext cx="3475248" cy="2223219"/>
              </a:xfrm>
              <a:custGeom>
                <a:avLst/>
                <a:gdLst>
                  <a:gd name="connsiteX0" fmla="*/ 1614316 w 3228633"/>
                  <a:gd name="connsiteY0" fmla="*/ 0 h 2065452"/>
                  <a:gd name="connsiteX1" fmla="*/ 3120768 w 3228633"/>
                  <a:gd name="connsiteY1" fmla="*/ 1032726 h 2065452"/>
                  <a:gd name="connsiteX2" fmla="*/ 3119324 w 3228633"/>
                  <a:gd name="connsiteY2" fmla="*/ 1052326 h 2065452"/>
                  <a:gd name="connsiteX3" fmla="*/ 3130303 w 3228633"/>
                  <a:gd name="connsiteY3" fmla="*/ 1054543 h 2065452"/>
                  <a:gd name="connsiteX4" fmla="*/ 3228633 w 3228633"/>
                  <a:gd name="connsiteY4" fmla="*/ 1202888 h 2065452"/>
                  <a:gd name="connsiteX5" fmla="*/ 3228633 w 3228633"/>
                  <a:gd name="connsiteY5" fmla="*/ 1846855 h 2065452"/>
                  <a:gd name="connsiteX6" fmla="*/ 3067636 w 3228633"/>
                  <a:gd name="connsiteY6" fmla="*/ 2007852 h 2065452"/>
                  <a:gd name="connsiteX7" fmla="*/ 2106810 w 3228633"/>
                  <a:gd name="connsiteY7" fmla="*/ 2007852 h 2065452"/>
                  <a:gd name="connsiteX8" fmla="*/ 2062289 w 3228633"/>
                  <a:gd name="connsiteY8" fmla="*/ 2019023 h 2065452"/>
                  <a:gd name="connsiteX9" fmla="*/ 1614316 w 3228633"/>
                  <a:gd name="connsiteY9" fmla="*/ 2065452 h 2065452"/>
                  <a:gd name="connsiteX10" fmla="*/ 1166344 w 3228633"/>
                  <a:gd name="connsiteY10" fmla="*/ 2019023 h 2065452"/>
                  <a:gd name="connsiteX11" fmla="*/ 1121823 w 3228633"/>
                  <a:gd name="connsiteY11" fmla="*/ 2007852 h 2065452"/>
                  <a:gd name="connsiteX12" fmla="*/ 160997 w 3228633"/>
                  <a:gd name="connsiteY12" fmla="*/ 2007852 h 2065452"/>
                  <a:gd name="connsiteX13" fmla="*/ 0 w 3228633"/>
                  <a:gd name="connsiteY13" fmla="*/ 1846855 h 2065452"/>
                  <a:gd name="connsiteX14" fmla="*/ 0 w 3228633"/>
                  <a:gd name="connsiteY14" fmla="*/ 1202888 h 2065452"/>
                  <a:gd name="connsiteX15" fmla="*/ 98330 w 3228633"/>
                  <a:gd name="connsiteY15" fmla="*/ 1054543 h 2065452"/>
                  <a:gd name="connsiteX16" fmla="*/ 109308 w 3228633"/>
                  <a:gd name="connsiteY16" fmla="*/ 1052327 h 2065452"/>
                  <a:gd name="connsiteX17" fmla="*/ 107864 w 3228633"/>
                  <a:gd name="connsiteY17" fmla="*/ 1032726 h 2065452"/>
                  <a:gd name="connsiteX18" fmla="*/ 1614316 w 3228633"/>
                  <a:gd name="connsiteY18" fmla="*/ 0 h 206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8633" h="2065452">
                    <a:moveTo>
                      <a:pt x="1614316" y="0"/>
                    </a:moveTo>
                    <a:cubicBezTo>
                      <a:pt x="2446306" y="0"/>
                      <a:pt x="3120768" y="462367"/>
                      <a:pt x="3120768" y="1032726"/>
                    </a:cubicBezTo>
                    <a:lnTo>
                      <a:pt x="3119324" y="1052326"/>
                    </a:lnTo>
                    <a:lnTo>
                      <a:pt x="3130303" y="1054543"/>
                    </a:lnTo>
                    <a:cubicBezTo>
                      <a:pt x="3188088" y="1078984"/>
                      <a:pt x="3228633" y="1136201"/>
                      <a:pt x="3228633" y="1202888"/>
                    </a:cubicBezTo>
                    <a:lnTo>
                      <a:pt x="3228633" y="1846855"/>
                    </a:lnTo>
                    <a:cubicBezTo>
                      <a:pt x="3228633" y="1935771"/>
                      <a:pt x="3156552" y="2007852"/>
                      <a:pt x="3067636" y="2007852"/>
                    </a:cubicBezTo>
                    <a:lnTo>
                      <a:pt x="2106810" y="2007852"/>
                    </a:lnTo>
                    <a:lnTo>
                      <a:pt x="2062289" y="2019023"/>
                    </a:lnTo>
                    <a:cubicBezTo>
                      <a:pt x="1920774" y="2049197"/>
                      <a:pt x="1770314" y="2065452"/>
                      <a:pt x="1614316" y="2065452"/>
                    </a:cubicBezTo>
                    <a:cubicBezTo>
                      <a:pt x="1458318" y="2065452"/>
                      <a:pt x="1307858" y="2049197"/>
                      <a:pt x="1166344" y="2019023"/>
                    </a:cubicBezTo>
                    <a:lnTo>
                      <a:pt x="1121823" y="2007852"/>
                    </a:lnTo>
                    <a:lnTo>
                      <a:pt x="160997" y="2007852"/>
                    </a:lnTo>
                    <a:cubicBezTo>
                      <a:pt x="72081" y="2007852"/>
                      <a:pt x="0" y="1935771"/>
                      <a:pt x="0" y="1846855"/>
                    </a:cubicBezTo>
                    <a:lnTo>
                      <a:pt x="0" y="1202888"/>
                    </a:lnTo>
                    <a:cubicBezTo>
                      <a:pt x="0" y="1136201"/>
                      <a:pt x="40546" y="1078984"/>
                      <a:pt x="98330" y="1054543"/>
                    </a:cubicBezTo>
                    <a:lnTo>
                      <a:pt x="109308" y="1052327"/>
                    </a:lnTo>
                    <a:lnTo>
                      <a:pt x="107864" y="1032726"/>
                    </a:lnTo>
                    <a:cubicBezTo>
                      <a:pt x="107864" y="462367"/>
                      <a:pt x="782326" y="0"/>
                      <a:pt x="1614316" y="0"/>
                    </a:cubicBez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p:cNvSpPr>
                <a:spLocks/>
              </p:cNvSpPr>
              <p:nvPr/>
            </p:nvSpPr>
            <p:spPr bwMode="auto">
              <a:xfrm>
                <a:off x="8078497" y="3266340"/>
                <a:ext cx="8153689" cy="4334986"/>
              </a:xfrm>
              <a:custGeom>
                <a:avLst/>
                <a:gdLst>
                  <a:gd name="connsiteX0" fmla="*/ 1644744 w 8153689"/>
                  <a:gd name="connsiteY0" fmla="*/ 3895351 h 4334986"/>
                  <a:gd name="connsiteX1" fmla="*/ 6459424 w 8153689"/>
                  <a:gd name="connsiteY1" fmla="*/ 3895351 h 4334986"/>
                  <a:gd name="connsiteX2" fmla="*/ 6225021 w 8153689"/>
                  <a:gd name="connsiteY2" fmla="*/ 4013898 h 4334986"/>
                  <a:gd name="connsiteX3" fmla="*/ 5382307 w 8153689"/>
                  <a:gd name="connsiteY3" fmla="*/ 4322203 h 4334986"/>
                  <a:gd name="connsiteX4" fmla="*/ 5328490 w 8153689"/>
                  <a:gd name="connsiteY4" fmla="*/ 4334986 h 4334986"/>
                  <a:gd name="connsiteX5" fmla="*/ 2768042 w 8153689"/>
                  <a:gd name="connsiteY5" fmla="*/ 4334986 h 4334986"/>
                  <a:gd name="connsiteX6" fmla="*/ 2697871 w 8153689"/>
                  <a:gd name="connsiteY6" fmla="*/ 4318251 h 4334986"/>
                  <a:gd name="connsiteX7" fmla="*/ 1770109 w 8153689"/>
                  <a:gd name="connsiteY7" fmla="*/ 3963115 h 4334986"/>
                  <a:gd name="connsiteX8" fmla="*/ 725088 w 8153689"/>
                  <a:gd name="connsiteY8" fmla="*/ 3372172 h 4334986"/>
                  <a:gd name="connsiteX9" fmla="*/ 699415 w 8153689"/>
                  <a:gd name="connsiteY9" fmla="*/ 3383278 h 4334986"/>
                  <a:gd name="connsiteX10" fmla="*/ 689704 w 8153689"/>
                  <a:gd name="connsiteY10" fmla="*/ 3411128 h 4334986"/>
                  <a:gd name="connsiteX11" fmla="*/ 689704 w 8153689"/>
                  <a:gd name="connsiteY11" fmla="*/ 3427090 h 4334986"/>
                  <a:gd name="connsiteX12" fmla="*/ 698913 w 8153689"/>
                  <a:gd name="connsiteY12" fmla="*/ 3451144 h 4334986"/>
                  <a:gd name="connsiteX13" fmla="*/ 722297 w 8153689"/>
                  <a:gd name="connsiteY13" fmla="*/ 3461022 h 4334986"/>
                  <a:gd name="connsiteX14" fmla="*/ 748361 w 8153689"/>
                  <a:gd name="connsiteY14" fmla="*/ 3448298 h 4334986"/>
                  <a:gd name="connsiteX15" fmla="*/ 757793 w 8153689"/>
                  <a:gd name="connsiteY15" fmla="*/ 3412914 h 4334986"/>
                  <a:gd name="connsiteX16" fmla="*/ 748975 w 8153689"/>
                  <a:gd name="connsiteY16" fmla="*/ 3382999 h 4334986"/>
                  <a:gd name="connsiteX17" fmla="*/ 725088 w 8153689"/>
                  <a:gd name="connsiteY17" fmla="*/ 3372172 h 4334986"/>
                  <a:gd name="connsiteX18" fmla="*/ 729664 w 8153689"/>
                  <a:gd name="connsiteY18" fmla="*/ 3356768 h 4334986"/>
                  <a:gd name="connsiteX19" fmla="*/ 764155 w 8153689"/>
                  <a:gd name="connsiteY19" fmla="*/ 3372116 h 4334986"/>
                  <a:gd name="connsiteX20" fmla="*/ 776545 w 8153689"/>
                  <a:gd name="connsiteY20" fmla="*/ 3413249 h 4334986"/>
                  <a:gd name="connsiteX21" fmla="*/ 762593 w 8153689"/>
                  <a:gd name="connsiteY21" fmla="*/ 3459181 h 4334986"/>
                  <a:gd name="connsiteX22" fmla="*/ 724418 w 8153689"/>
                  <a:gd name="connsiteY22" fmla="*/ 3476426 h 4334986"/>
                  <a:gd name="connsiteX23" fmla="*/ 690150 w 8153689"/>
                  <a:gd name="connsiteY23" fmla="*/ 3457227 h 4334986"/>
                  <a:gd name="connsiteX24" fmla="*/ 689704 w 8153689"/>
                  <a:gd name="connsiteY24" fmla="*/ 3457227 h 4334986"/>
                  <a:gd name="connsiteX25" fmla="*/ 689704 w 8153689"/>
                  <a:gd name="connsiteY25" fmla="*/ 3526321 h 4334986"/>
                  <a:gd name="connsiteX26" fmla="*/ 671398 w 8153689"/>
                  <a:gd name="connsiteY26" fmla="*/ 3526321 h 4334986"/>
                  <a:gd name="connsiteX27" fmla="*/ 671398 w 8153689"/>
                  <a:gd name="connsiteY27" fmla="*/ 3359447 h 4334986"/>
                  <a:gd name="connsiteX28" fmla="*/ 689704 w 8153689"/>
                  <a:gd name="connsiteY28" fmla="*/ 3359447 h 4334986"/>
                  <a:gd name="connsiteX29" fmla="*/ 689704 w 8153689"/>
                  <a:gd name="connsiteY29" fmla="*/ 3379539 h 4334986"/>
                  <a:gd name="connsiteX30" fmla="*/ 690150 w 8153689"/>
                  <a:gd name="connsiteY30" fmla="*/ 3379539 h 4334986"/>
                  <a:gd name="connsiteX31" fmla="*/ 729664 w 8153689"/>
                  <a:gd name="connsiteY31" fmla="*/ 3356768 h 4334986"/>
                  <a:gd name="connsiteX32" fmla="*/ 568260 w 8153689"/>
                  <a:gd name="connsiteY32" fmla="*/ 3327970 h 4334986"/>
                  <a:gd name="connsiteX33" fmla="*/ 527295 w 8153689"/>
                  <a:gd name="connsiteY33" fmla="*/ 3346164 h 4334986"/>
                  <a:gd name="connsiteX34" fmla="*/ 511557 w 8153689"/>
                  <a:gd name="connsiteY34" fmla="*/ 3393938 h 4334986"/>
                  <a:gd name="connsiteX35" fmla="*/ 526905 w 8153689"/>
                  <a:gd name="connsiteY35" fmla="*/ 3441545 h 4334986"/>
                  <a:gd name="connsiteX36" fmla="*/ 566921 w 8153689"/>
                  <a:gd name="connsiteY36" fmla="*/ 3459571 h 4334986"/>
                  <a:gd name="connsiteX37" fmla="*/ 608444 w 8153689"/>
                  <a:gd name="connsiteY37" fmla="*/ 3442382 h 4334986"/>
                  <a:gd name="connsiteX38" fmla="*/ 623624 w 8153689"/>
                  <a:gd name="connsiteY38" fmla="*/ 3394273 h 4334986"/>
                  <a:gd name="connsiteX39" fmla="*/ 608890 w 8153689"/>
                  <a:gd name="connsiteY39" fmla="*/ 3345271 h 4334986"/>
                  <a:gd name="connsiteX40" fmla="*/ 568260 w 8153689"/>
                  <a:gd name="connsiteY40" fmla="*/ 3327970 h 4334986"/>
                  <a:gd name="connsiteX41" fmla="*/ 569600 w 8153689"/>
                  <a:gd name="connsiteY41" fmla="*/ 3311004 h 4334986"/>
                  <a:gd name="connsiteX42" fmla="*/ 623010 w 8153689"/>
                  <a:gd name="connsiteY42" fmla="*/ 3333328 h 4334986"/>
                  <a:gd name="connsiteX43" fmla="*/ 643270 w 8153689"/>
                  <a:gd name="connsiteY43" fmla="*/ 3391706 h 4334986"/>
                  <a:gd name="connsiteX44" fmla="*/ 622508 w 8153689"/>
                  <a:gd name="connsiteY44" fmla="*/ 3453655 h 4334986"/>
                  <a:gd name="connsiteX45" fmla="*/ 566921 w 8153689"/>
                  <a:gd name="connsiteY45" fmla="*/ 3476426 h 4334986"/>
                  <a:gd name="connsiteX46" fmla="*/ 512394 w 8153689"/>
                  <a:gd name="connsiteY46" fmla="*/ 3453990 h 4334986"/>
                  <a:gd name="connsiteX47" fmla="*/ 491911 w 8153689"/>
                  <a:gd name="connsiteY47" fmla="*/ 3395612 h 4334986"/>
                  <a:gd name="connsiteX48" fmla="*/ 512785 w 8153689"/>
                  <a:gd name="connsiteY48" fmla="*/ 3333998 h 4334986"/>
                  <a:gd name="connsiteX49" fmla="*/ 569600 w 8153689"/>
                  <a:gd name="connsiteY49" fmla="*/ 3311004 h 4334986"/>
                  <a:gd name="connsiteX50" fmla="*/ 1457281 w 8153689"/>
                  <a:gd name="connsiteY50" fmla="*/ 3285758 h 4334986"/>
                  <a:gd name="connsiteX51" fmla="*/ 7347537 w 8153689"/>
                  <a:gd name="connsiteY51" fmla="*/ 3285758 h 4334986"/>
                  <a:gd name="connsiteX52" fmla="*/ 7237555 w 8153689"/>
                  <a:gd name="connsiteY52" fmla="*/ 3379249 h 4334986"/>
                  <a:gd name="connsiteX53" fmla="*/ 6931252 w 8153689"/>
                  <a:gd name="connsiteY53" fmla="*/ 3600112 h 4334986"/>
                  <a:gd name="connsiteX54" fmla="*/ 6931132 w 8153689"/>
                  <a:gd name="connsiteY54" fmla="*/ 3599585 h 4334986"/>
                  <a:gd name="connsiteX55" fmla="*/ 6885690 w 8153689"/>
                  <a:gd name="connsiteY55" fmla="*/ 3636329 h 4334986"/>
                  <a:gd name="connsiteX56" fmla="*/ 6829243 w 8153689"/>
                  <a:gd name="connsiteY56" fmla="*/ 3673137 h 4334986"/>
                  <a:gd name="connsiteX57" fmla="*/ 6792825 w 8153689"/>
                  <a:gd name="connsiteY57" fmla="*/ 3533266 h 4334986"/>
                  <a:gd name="connsiteX58" fmla="*/ 6756895 w 8153689"/>
                  <a:gd name="connsiteY58" fmla="*/ 3395265 h 4334986"/>
                  <a:gd name="connsiteX59" fmla="*/ 6748671 w 8153689"/>
                  <a:gd name="connsiteY59" fmla="*/ 3436796 h 4334986"/>
                  <a:gd name="connsiteX60" fmla="*/ 6742521 w 8153689"/>
                  <a:gd name="connsiteY60" fmla="*/ 3467857 h 4334986"/>
                  <a:gd name="connsiteX61" fmla="*/ 6742521 w 8153689"/>
                  <a:gd name="connsiteY61" fmla="*/ 3718938 h 4334986"/>
                  <a:gd name="connsiteX62" fmla="*/ 6742521 w 8153689"/>
                  <a:gd name="connsiteY62" fmla="*/ 3725393 h 4334986"/>
                  <a:gd name="connsiteX63" fmla="*/ 1476953 w 8153689"/>
                  <a:gd name="connsiteY63" fmla="*/ 3725393 h 4334986"/>
                  <a:gd name="connsiteX64" fmla="*/ 1475634 w 8153689"/>
                  <a:gd name="connsiteY64" fmla="*/ 3694750 h 4334986"/>
                  <a:gd name="connsiteX65" fmla="*/ 1465866 w 8153689"/>
                  <a:gd name="connsiteY65" fmla="*/ 3467857 h 4334986"/>
                  <a:gd name="connsiteX66" fmla="*/ 1459107 w 8153689"/>
                  <a:gd name="connsiteY66" fmla="*/ 3324489 h 4334986"/>
                  <a:gd name="connsiteX67" fmla="*/ 733493 w 8153689"/>
                  <a:gd name="connsiteY67" fmla="*/ 3285758 h 4334986"/>
                  <a:gd name="connsiteX68" fmla="*/ 1412551 w 8153689"/>
                  <a:gd name="connsiteY68" fmla="*/ 3285758 h 4334986"/>
                  <a:gd name="connsiteX69" fmla="*/ 1366240 w 8153689"/>
                  <a:gd name="connsiteY69" fmla="*/ 3435012 h 4334986"/>
                  <a:gd name="connsiteX70" fmla="*/ 1291512 w 8153689"/>
                  <a:gd name="connsiteY70" fmla="*/ 3689012 h 4334986"/>
                  <a:gd name="connsiteX71" fmla="*/ 1145701 w 8153689"/>
                  <a:gd name="connsiteY71" fmla="*/ 3600664 h 4334986"/>
                  <a:gd name="connsiteX72" fmla="*/ 973235 w 8153689"/>
                  <a:gd name="connsiteY72" fmla="*/ 3474205 h 4334986"/>
                  <a:gd name="connsiteX73" fmla="*/ 963087 w 8153689"/>
                  <a:gd name="connsiteY73" fmla="*/ 3472422 h 4334986"/>
                  <a:gd name="connsiteX74" fmla="*/ 945409 w 8153689"/>
                  <a:gd name="connsiteY74" fmla="*/ 3460409 h 4334986"/>
                  <a:gd name="connsiteX75" fmla="*/ 942226 w 8153689"/>
                  <a:gd name="connsiteY75" fmla="*/ 3451468 h 4334986"/>
                  <a:gd name="connsiteX76" fmla="*/ 899254 w 8153689"/>
                  <a:gd name="connsiteY76" fmla="*/ 3419960 h 4334986"/>
                  <a:gd name="connsiteX77" fmla="*/ 899254 w 8153689"/>
                  <a:gd name="connsiteY77" fmla="*/ 3473747 h 4334986"/>
                  <a:gd name="connsiteX78" fmla="*/ 880948 w 8153689"/>
                  <a:gd name="connsiteY78" fmla="*/ 3473747 h 4334986"/>
                  <a:gd name="connsiteX79" fmla="*/ 880948 w 8153689"/>
                  <a:gd name="connsiteY79" fmla="*/ 3406537 h 4334986"/>
                  <a:gd name="connsiteX80" fmla="*/ 847928 w 8153689"/>
                  <a:gd name="connsiteY80" fmla="*/ 3382326 h 4334986"/>
                  <a:gd name="connsiteX81" fmla="*/ 839335 w 8153689"/>
                  <a:gd name="connsiteY81" fmla="*/ 3375074 h 4334986"/>
                  <a:gd name="connsiteX82" fmla="*/ 828970 w 8153689"/>
                  <a:gd name="connsiteY82" fmla="*/ 3375074 h 4334986"/>
                  <a:gd name="connsiteX83" fmla="*/ 828970 w 8153689"/>
                  <a:gd name="connsiteY83" fmla="*/ 3439480 h 4334986"/>
                  <a:gd name="connsiteX84" fmla="*/ 832877 w 8153689"/>
                  <a:gd name="connsiteY84" fmla="*/ 3455888 h 4334986"/>
                  <a:gd name="connsiteX85" fmla="*/ 845825 w 8153689"/>
                  <a:gd name="connsiteY85" fmla="*/ 3460799 h 4334986"/>
                  <a:gd name="connsiteX86" fmla="*/ 857768 w 8153689"/>
                  <a:gd name="connsiteY86" fmla="*/ 3457004 h 4334986"/>
                  <a:gd name="connsiteX87" fmla="*/ 857768 w 8153689"/>
                  <a:gd name="connsiteY87" fmla="*/ 3472631 h 4334986"/>
                  <a:gd name="connsiteX88" fmla="*/ 840690 w 8153689"/>
                  <a:gd name="connsiteY88" fmla="*/ 3476203 h 4334986"/>
                  <a:gd name="connsiteX89" fmla="*/ 810664 w 8153689"/>
                  <a:gd name="connsiteY89" fmla="*/ 3442717 h 4334986"/>
                  <a:gd name="connsiteX90" fmla="*/ 810664 w 8153689"/>
                  <a:gd name="connsiteY90" fmla="*/ 3375074 h 4334986"/>
                  <a:gd name="connsiteX91" fmla="*/ 791019 w 8153689"/>
                  <a:gd name="connsiteY91" fmla="*/ 3375074 h 4334986"/>
                  <a:gd name="connsiteX92" fmla="*/ 791019 w 8153689"/>
                  <a:gd name="connsiteY92" fmla="*/ 3359447 h 4334986"/>
                  <a:gd name="connsiteX93" fmla="*/ 810664 w 8153689"/>
                  <a:gd name="connsiteY93" fmla="*/ 3359447 h 4334986"/>
                  <a:gd name="connsiteX94" fmla="*/ 810664 w 8153689"/>
                  <a:gd name="connsiteY94" fmla="*/ 3350880 h 4334986"/>
                  <a:gd name="connsiteX95" fmla="*/ 105712 w 8153689"/>
                  <a:gd name="connsiteY95" fmla="*/ 2658961 h 4334986"/>
                  <a:gd name="connsiteX96" fmla="*/ 7974088 w 8153689"/>
                  <a:gd name="connsiteY96" fmla="*/ 2658961 h 4334986"/>
                  <a:gd name="connsiteX97" fmla="*/ 7790039 w 8153689"/>
                  <a:gd name="connsiteY97" fmla="*/ 2871263 h 4334986"/>
                  <a:gd name="connsiteX98" fmla="*/ 7561298 w 8153689"/>
                  <a:gd name="connsiteY98" fmla="*/ 3098596 h 4334986"/>
                  <a:gd name="connsiteX99" fmla="*/ 519506 w 8153689"/>
                  <a:gd name="connsiteY99" fmla="*/ 3098596 h 4334986"/>
                  <a:gd name="connsiteX100" fmla="*/ 307062 w 8153689"/>
                  <a:gd name="connsiteY100" fmla="*/ 2890431 h 4334986"/>
                  <a:gd name="connsiteX101" fmla="*/ 143086 w 8153689"/>
                  <a:gd name="connsiteY101" fmla="*/ 2007556 h 4334986"/>
                  <a:gd name="connsiteX102" fmla="*/ 8023799 w 8153689"/>
                  <a:gd name="connsiteY102" fmla="*/ 2007556 h 4334986"/>
                  <a:gd name="connsiteX103" fmla="*/ 8054691 w 8153689"/>
                  <a:gd name="connsiteY103" fmla="*/ 2110169 h 4334986"/>
                  <a:gd name="connsiteX104" fmla="*/ 8153689 w 8153689"/>
                  <a:gd name="connsiteY104" fmla="*/ 2447191 h 4334986"/>
                  <a:gd name="connsiteX105" fmla="*/ 0 w 8153689"/>
                  <a:gd name="connsiteY105" fmla="*/ 2447191 h 4334986"/>
                  <a:gd name="connsiteX106" fmla="*/ 141657 w 8153689"/>
                  <a:gd name="connsiteY106" fmla="*/ 2012014 h 4334986"/>
                  <a:gd name="connsiteX107" fmla="*/ 364967 w 8153689"/>
                  <a:gd name="connsiteY107" fmla="*/ 1312130 h 4334986"/>
                  <a:gd name="connsiteX108" fmla="*/ 7816257 w 8153689"/>
                  <a:gd name="connsiteY108" fmla="*/ 1312130 h 4334986"/>
                  <a:gd name="connsiteX109" fmla="*/ 7816270 w 8153689"/>
                  <a:gd name="connsiteY109" fmla="*/ 1312178 h 4334986"/>
                  <a:gd name="connsiteX110" fmla="*/ 7859857 w 8153689"/>
                  <a:gd name="connsiteY110" fmla="*/ 1461424 h 4334986"/>
                  <a:gd name="connsiteX111" fmla="*/ 7946830 w 8153689"/>
                  <a:gd name="connsiteY111" fmla="*/ 1751765 h 4334986"/>
                  <a:gd name="connsiteX112" fmla="*/ 225041 w 8153689"/>
                  <a:gd name="connsiteY112" fmla="*/ 1751765 h 4334986"/>
                  <a:gd name="connsiteX113" fmla="*/ 294531 w 8153689"/>
                  <a:gd name="connsiteY113" fmla="*/ 1533694 h 4334986"/>
                  <a:gd name="connsiteX114" fmla="*/ 364389 w 8153689"/>
                  <a:gd name="connsiteY114" fmla="*/ 1313946 h 4334986"/>
                  <a:gd name="connsiteX115" fmla="*/ 560753 w 8153689"/>
                  <a:gd name="connsiteY115" fmla="*/ 702539 h 4334986"/>
                  <a:gd name="connsiteX116" fmla="*/ 7660653 w 8153689"/>
                  <a:gd name="connsiteY116" fmla="*/ 702539 h 4334986"/>
                  <a:gd name="connsiteX117" fmla="*/ 7667425 w 8153689"/>
                  <a:gd name="connsiteY117" fmla="*/ 724583 h 4334986"/>
                  <a:gd name="connsiteX118" fmla="*/ 7683306 w 8153689"/>
                  <a:gd name="connsiteY118" fmla="*/ 844360 h 4334986"/>
                  <a:gd name="connsiteX119" fmla="*/ 7688696 w 8153689"/>
                  <a:gd name="connsiteY119" fmla="*/ 860990 h 4334986"/>
                  <a:gd name="connsiteX120" fmla="*/ 7732396 w 8153689"/>
                  <a:gd name="connsiteY120" fmla="*/ 1004542 h 4334986"/>
                  <a:gd name="connsiteX121" fmla="*/ 7768708 w 8153689"/>
                  <a:gd name="connsiteY121" fmla="*/ 1142174 h 4334986"/>
                  <a:gd name="connsiteX122" fmla="*/ 419088 w 8153689"/>
                  <a:gd name="connsiteY122" fmla="*/ 1142174 h 4334986"/>
                  <a:gd name="connsiteX123" fmla="*/ 428267 w 8153689"/>
                  <a:gd name="connsiteY123" fmla="*/ 1113351 h 4334986"/>
                  <a:gd name="connsiteX124" fmla="*/ 533296 w 8153689"/>
                  <a:gd name="connsiteY124" fmla="*/ 788259 h 4334986"/>
                  <a:gd name="connsiteX125" fmla="*/ 551612 w 8153689"/>
                  <a:gd name="connsiteY125" fmla="*/ 746398 h 4334986"/>
                  <a:gd name="connsiteX126" fmla="*/ 1719874 w 8153689"/>
                  <a:gd name="connsiteY126" fmla="*/ 0 h 4334986"/>
                  <a:gd name="connsiteX127" fmla="*/ 3308962 w 8153689"/>
                  <a:gd name="connsiteY127" fmla="*/ 0 h 4334986"/>
                  <a:gd name="connsiteX128" fmla="*/ 3328347 w 8153689"/>
                  <a:gd name="connsiteY128" fmla="*/ 35853 h 4334986"/>
                  <a:gd name="connsiteX129" fmla="*/ 4075280 w 8153689"/>
                  <a:gd name="connsiteY129" fmla="*/ 398022 h 4334986"/>
                  <a:gd name="connsiteX130" fmla="*/ 4822214 w 8153689"/>
                  <a:gd name="connsiteY130" fmla="*/ 35853 h 4334986"/>
                  <a:gd name="connsiteX131" fmla="*/ 4841599 w 8153689"/>
                  <a:gd name="connsiteY131" fmla="*/ 0 h 4334986"/>
                  <a:gd name="connsiteX132" fmla="*/ 6500021 w 8153689"/>
                  <a:gd name="connsiteY132" fmla="*/ 0 h 4334986"/>
                  <a:gd name="connsiteX133" fmla="*/ 7034064 w 8153689"/>
                  <a:gd name="connsiteY133" fmla="*/ 110787 h 4334986"/>
                  <a:gd name="connsiteX134" fmla="*/ 7033456 w 8153689"/>
                  <a:gd name="connsiteY134" fmla="*/ 113805 h 4334986"/>
                  <a:gd name="connsiteX135" fmla="*/ 7126866 w 8153689"/>
                  <a:gd name="connsiteY135" fmla="*/ 135750 h 4334986"/>
                  <a:gd name="connsiteX136" fmla="*/ 7537493 w 8153689"/>
                  <a:gd name="connsiteY136" fmla="*/ 438394 h 4334986"/>
                  <a:gd name="connsiteX137" fmla="*/ 7538264 w 8153689"/>
                  <a:gd name="connsiteY137" fmla="*/ 439635 h 4334986"/>
                  <a:gd name="connsiteX138" fmla="*/ 682759 w 8153689"/>
                  <a:gd name="connsiteY138" fmla="*/ 439635 h 4334986"/>
                  <a:gd name="connsiteX139" fmla="*/ 714980 w 8153689"/>
                  <a:gd name="connsiteY139" fmla="*/ 394453 h 4334986"/>
                  <a:gd name="connsiteX140" fmla="*/ 1142692 w 8153689"/>
                  <a:gd name="connsiteY140" fmla="*/ 117709 h 4334986"/>
                  <a:gd name="connsiteX141" fmla="*/ 1234558 w 8153689"/>
                  <a:gd name="connsiteY141" fmla="*/ 101259 h 433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8153689" h="4334986">
                    <a:moveTo>
                      <a:pt x="1644744" y="3895351"/>
                    </a:moveTo>
                    <a:lnTo>
                      <a:pt x="6459424" y="3895351"/>
                    </a:lnTo>
                    <a:lnTo>
                      <a:pt x="6225021" y="4013898"/>
                    </a:lnTo>
                    <a:cubicBezTo>
                      <a:pt x="5956722" y="4139878"/>
                      <a:pt x="5674788" y="4243514"/>
                      <a:pt x="5382307" y="4322203"/>
                    </a:cubicBezTo>
                    <a:lnTo>
                      <a:pt x="5328490" y="4334986"/>
                    </a:lnTo>
                    <a:lnTo>
                      <a:pt x="2768042" y="4334986"/>
                    </a:lnTo>
                    <a:lnTo>
                      <a:pt x="2697871" y="4318251"/>
                    </a:lnTo>
                    <a:cubicBezTo>
                      <a:pt x="2375290" y="4229898"/>
                      <a:pt x="2065011" y="4110484"/>
                      <a:pt x="1770109" y="3963115"/>
                    </a:cubicBezTo>
                    <a:close/>
                    <a:moveTo>
                      <a:pt x="725088" y="3372172"/>
                    </a:moveTo>
                    <a:cubicBezTo>
                      <a:pt x="714447" y="3372172"/>
                      <a:pt x="705889" y="3375874"/>
                      <a:pt x="699415" y="3383278"/>
                    </a:cubicBezTo>
                    <a:cubicBezTo>
                      <a:pt x="692941" y="3390683"/>
                      <a:pt x="689704" y="3399966"/>
                      <a:pt x="689704" y="3411128"/>
                    </a:cubicBezTo>
                    <a:lnTo>
                      <a:pt x="689704" y="3427090"/>
                    </a:lnTo>
                    <a:cubicBezTo>
                      <a:pt x="689704" y="3436540"/>
                      <a:pt x="692774" y="3444558"/>
                      <a:pt x="698913" y="3451144"/>
                    </a:cubicBezTo>
                    <a:cubicBezTo>
                      <a:pt x="705052" y="3457730"/>
                      <a:pt x="712847" y="3461022"/>
                      <a:pt x="722297" y="3461022"/>
                    </a:cubicBezTo>
                    <a:cubicBezTo>
                      <a:pt x="733385" y="3461022"/>
                      <a:pt x="742073" y="3456781"/>
                      <a:pt x="748361" y="3448298"/>
                    </a:cubicBezTo>
                    <a:cubicBezTo>
                      <a:pt x="754649" y="3439814"/>
                      <a:pt x="757793" y="3428020"/>
                      <a:pt x="757793" y="3412914"/>
                    </a:cubicBezTo>
                    <a:cubicBezTo>
                      <a:pt x="757793" y="3400189"/>
                      <a:pt x="754853" y="3390217"/>
                      <a:pt x="748975" y="3382999"/>
                    </a:cubicBezTo>
                    <a:cubicBezTo>
                      <a:pt x="743096" y="3375781"/>
                      <a:pt x="735134" y="3372172"/>
                      <a:pt x="725088" y="3372172"/>
                    </a:cubicBezTo>
                    <a:close/>
                    <a:moveTo>
                      <a:pt x="729664" y="3356768"/>
                    </a:moveTo>
                    <a:cubicBezTo>
                      <a:pt x="744398" y="3356768"/>
                      <a:pt x="755895" y="3361884"/>
                      <a:pt x="764155" y="3372116"/>
                    </a:cubicBezTo>
                    <a:cubicBezTo>
                      <a:pt x="772415" y="3382348"/>
                      <a:pt x="776545" y="3396059"/>
                      <a:pt x="776545" y="3413249"/>
                    </a:cubicBezTo>
                    <a:cubicBezTo>
                      <a:pt x="776545" y="3432373"/>
                      <a:pt x="771894" y="3447684"/>
                      <a:pt x="762593" y="3459181"/>
                    </a:cubicBezTo>
                    <a:cubicBezTo>
                      <a:pt x="753291" y="3470678"/>
                      <a:pt x="740566" y="3476426"/>
                      <a:pt x="724418" y="3476426"/>
                    </a:cubicBezTo>
                    <a:cubicBezTo>
                      <a:pt x="709610" y="3476426"/>
                      <a:pt x="698187" y="3470027"/>
                      <a:pt x="690150" y="3457227"/>
                    </a:cubicBezTo>
                    <a:lnTo>
                      <a:pt x="689704" y="3457227"/>
                    </a:lnTo>
                    <a:lnTo>
                      <a:pt x="689704" y="3526321"/>
                    </a:lnTo>
                    <a:lnTo>
                      <a:pt x="671398" y="3526321"/>
                    </a:lnTo>
                    <a:lnTo>
                      <a:pt x="671398" y="3359447"/>
                    </a:lnTo>
                    <a:lnTo>
                      <a:pt x="689704" y="3359447"/>
                    </a:lnTo>
                    <a:lnTo>
                      <a:pt x="689704" y="3379539"/>
                    </a:lnTo>
                    <a:lnTo>
                      <a:pt x="690150" y="3379539"/>
                    </a:lnTo>
                    <a:cubicBezTo>
                      <a:pt x="699155" y="3364359"/>
                      <a:pt x="712326" y="3356768"/>
                      <a:pt x="729664" y="3356768"/>
                    </a:cubicBezTo>
                    <a:close/>
                    <a:moveTo>
                      <a:pt x="568260" y="3327970"/>
                    </a:moveTo>
                    <a:cubicBezTo>
                      <a:pt x="551443" y="3327970"/>
                      <a:pt x="537788" y="3334035"/>
                      <a:pt x="527295" y="3346164"/>
                    </a:cubicBezTo>
                    <a:cubicBezTo>
                      <a:pt x="516803" y="3358294"/>
                      <a:pt x="511557" y="3374218"/>
                      <a:pt x="511557" y="3393938"/>
                    </a:cubicBezTo>
                    <a:cubicBezTo>
                      <a:pt x="511557" y="3413658"/>
                      <a:pt x="516673" y="3429527"/>
                      <a:pt x="526905" y="3441545"/>
                    </a:cubicBezTo>
                    <a:cubicBezTo>
                      <a:pt x="537137" y="3453562"/>
                      <a:pt x="550475" y="3459571"/>
                      <a:pt x="566921" y="3459571"/>
                    </a:cubicBezTo>
                    <a:cubicBezTo>
                      <a:pt x="584482" y="3459571"/>
                      <a:pt x="598324" y="3453841"/>
                      <a:pt x="608444" y="3442382"/>
                    </a:cubicBezTo>
                    <a:cubicBezTo>
                      <a:pt x="618564" y="3430922"/>
                      <a:pt x="623624" y="3414886"/>
                      <a:pt x="623624" y="3394273"/>
                    </a:cubicBezTo>
                    <a:cubicBezTo>
                      <a:pt x="623624" y="3373139"/>
                      <a:pt x="618713" y="3356806"/>
                      <a:pt x="608890" y="3345271"/>
                    </a:cubicBezTo>
                    <a:cubicBezTo>
                      <a:pt x="599068" y="3333737"/>
                      <a:pt x="585524" y="3327970"/>
                      <a:pt x="568260" y="3327970"/>
                    </a:cubicBezTo>
                    <a:close/>
                    <a:moveTo>
                      <a:pt x="569600" y="3311004"/>
                    </a:moveTo>
                    <a:cubicBezTo>
                      <a:pt x="591701" y="3311004"/>
                      <a:pt x="609504" y="3318445"/>
                      <a:pt x="623010" y="3333328"/>
                    </a:cubicBezTo>
                    <a:cubicBezTo>
                      <a:pt x="636517" y="3348211"/>
                      <a:pt x="643270" y="3367670"/>
                      <a:pt x="643270" y="3391706"/>
                    </a:cubicBezTo>
                    <a:cubicBezTo>
                      <a:pt x="643270" y="3417825"/>
                      <a:pt x="636349" y="3438475"/>
                      <a:pt x="622508" y="3453655"/>
                    </a:cubicBezTo>
                    <a:cubicBezTo>
                      <a:pt x="608667" y="3468836"/>
                      <a:pt x="590138" y="3476426"/>
                      <a:pt x="566921" y="3476426"/>
                    </a:cubicBezTo>
                    <a:cubicBezTo>
                      <a:pt x="544224" y="3476426"/>
                      <a:pt x="526049" y="3468948"/>
                      <a:pt x="512394" y="3453990"/>
                    </a:cubicBezTo>
                    <a:cubicBezTo>
                      <a:pt x="498739" y="3439033"/>
                      <a:pt x="491911" y="3419574"/>
                      <a:pt x="491911" y="3395612"/>
                    </a:cubicBezTo>
                    <a:cubicBezTo>
                      <a:pt x="491911" y="3369865"/>
                      <a:pt x="498869" y="3349327"/>
                      <a:pt x="512785" y="3333998"/>
                    </a:cubicBezTo>
                    <a:cubicBezTo>
                      <a:pt x="526700" y="3318668"/>
                      <a:pt x="545638" y="3311004"/>
                      <a:pt x="569600" y="3311004"/>
                    </a:cubicBezTo>
                    <a:close/>
                    <a:moveTo>
                      <a:pt x="1457281" y="3285758"/>
                    </a:moveTo>
                    <a:lnTo>
                      <a:pt x="7347537" y="3285758"/>
                    </a:lnTo>
                    <a:lnTo>
                      <a:pt x="7237555" y="3379249"/>
                    </a:lnTo>
                    <a:cubicBezTo>
                      <a:pt x="7138946" y="3456551"/>
                      <a:pt x="7036921" y="3530172"/>
                      <a:pt x="6931252" y="3600112"/>
                    </a:cubicBezTo>
                    <a:lnTo>
                      <a:pt x="6931132" y="3599585"/>
                    </a:lnTo>
                    <a:lnTo>
                      <a:pt x="6885690" y="3636329"/>
                    </a:lnTo>
                    <a:cubicBezTo>
                      <a:pt x="6869302" y="3647372"/>
                      <a:pt x="6851093" y="3658414"/>
                      <a:pt x="6829243" y="3673137"/>
                    </a:cubicBezTo>
                    <a:cubicBezTo>
                      <a:pt x="6814676" y="3628967"/>
                      <a:pt x="6803751" y="3581117"/>
                      <a:pt x="6792825" y="3533266"/>
                    </a:cubicBezTo>
                    <a:lnTo>
                      <a:pt x="6756895" y="3395265"/>
                    </a:lnTo>
                    <a:lnTo>
                      <a:pt x="6748671" y="3436796"/>
                    </a:lnTo>
                    <a:cubicBezTo>
                      <a:pt x="6742521" y="3467857"/>
                      <a:pt x="6742521" y="3467857"/>
                      <a:pt x="6742521" y="3467857"/>
                    </a:cubicBezTo>
                    <a:cubicBezTo>
                      <a:pt x="6742521" y="3633519"/>
                      <a:pt x="6742521" y="3695642"/>
                      <a:pt x="6742521" y="3718938"/>
                    </a:cubicBezTo>
                    <a:lnTo>
                      <a:pt x="6742521" y="3725393"/>
                    </a:lnTo>
                    <a:lnTo>
                      <a:pt x="1476953" y="3725393"/>
                    </a:lnTo>
                    <a:lnTo>
                      <a:pt x="1475634" y="3694750"/>
                    </a:lnTo>
                    <a:cubicBezTo>
                      <a:pt x="1465866" y="3467857"/>
                      <a:pt x="1465866" y="3467857"/>
                      <a:pt x="1465866" y="3467857"/>
                    </a:cubicBezTo>
                    <a:cubicBezTo>
                      <a:pt x="1463133" y="3409876"/>
                      <a:pt x="1460912" y="3362766"/>
                      <a:pt x="1459107" y="3324489"/>
                    </a:cubicBezTo>
                    <a:close/>
                    <a:moveTo>
                      <a:pt x="733493" y="3285758"/>
                    </a:moveTo>
                    <a:lnTo>
                      <a:pt x="1412551" y="3285758"/>
                    </a:lnTo>
                    <a:lnTo>
                      <a:pt x="1366240" y="3435012"/>
                    </a:lnTo>
                    <a:cubicBezTo>
                      <a:pt x="1338900" y="3523360"/>
                      <a:pt x="1313384" y="3608027"/>
                      <a:pt x="1291512" y="3689012"/>
                    </a:cubicBezTo>
                    <a:cubicBezTo>
                      <a:pt x="1247768" y="3659563"/>
                      <a:pt x="1189444" y="3630114"/>
                      <a:pt x="1145701" y="3600664"/>
                    </a:cubicBezTo>
                    <a:lnTo>
                      <a:pt x="973235" y="3474205"/>
                    </a:lnTo>
                    <a:lnTo>
                      <a:pt x="963087" y="3472422"/>
                    </a:lnTo>
                    <a:cubicBezTo>
                      <a:pt x="956343" y="3469752"/>
                      <a:pt x="950451" y="3465748"/>
                      <a:pt x="945409" y="3460409"/>
                    </a:cubicBezTo>
                    <a:lnTo>
                      <a:pt x="942226" y="3451468"/>
                    </a:lnTo>
                    <a:lnTo>
                      <a:pt x="899254" y="3419960"/>
                    </a:lnTo>
                    <a:lnTo>
                      <a:pt x="899254" y="3473747"/>
                    </a:lnTo>
                    <a:lnTo>
                      <a:pt x="880948" y="3473747"/>
                    </a:lnTo>
                    <a:lnTo>
                      <a:pt x="880948" y="3406537"/>
                    </a:lnTo>
                    <a:lnTo>
                      <a:pt x="847928" y="3382326"/>
                    </a:lnTo>
                    <a:lnTo>
                      <a:pt x="839335" y="3375074"/>
                    </a:lnTo>
                    <a:lnTo>
                      <a:pt x="828970" y="3375074"/>
                    </a:lnTo>
                    <a:lnTo>
                      <a:pt x="828970" y="3439480"/>
                    </a:lnTo>
                    <a:cubicBezTo>
                      <a:pt x="828970" y="3447144"/>
                      <a:pt x="830272" y="3452614"/>
                      <a:pt x="832877" y="3455888"/>
                    </a:cubicBezTo>
                    <a:cubicBezTo>
                      <a:pt x="835481" y="3459162"/>
                      <a:pt x="839797" y="3460799"/>
                      <a:pt x="845825" y="3460799"/>
                    </a:cubicBezTo>
                    <a:cubicBezTo>
                      <a:pt x="850438" y="3460799"/>
                      <a:pt x="854419" y="3459534"/>
                      <a:pt x="857768" y="3457004"/>
                    </a:cubicBezTo>
                    <a:lnTo>
                      <a:pt x="857768" y="3472631"/>
                    </a:lnTo>
                    <a:cubicBezTo>
                      <a:pt x="853452" y="3475012"/>
                      <a:pt x="847759" y="3476203"/>
                      <a:pt x="840690" y="3476203"/>
                    </a:cubicBezTo>
                    <a:cubicBezTo>
                      <a:pt x="820673" y="3476203"/>
                      <a:pt x="810664" y="3465041"/>
                      <a:pt x="810664" y="3442717"/>
                    </a:cubicBezTo>
                    <a:lnTo>
                      <a:pt x="810664" y="3375074"/>
                    </a:lnTo>
                    <a:lnTo>
                      <a:pt x="791019" y="3375074"/>
                    </a:lnTo>
                    <a:lnTo>
                      <a:pt x="791019" y="3359447"/>
                    </a:lnTo>
                    <a:lnTo>
                      <a:pt x="810664" y="3359447"/>
                    </a:lnTo>
                    <a:lnTo>
                      <a:pt x="810664" y="3350880"/>
                    </a:lnTo>
                    <a:close/>
                    <a:moveTo>
                      <a:pt x="105712" y="2658961"/>
                    </a:moveTo>
                    <a:lnTo>
                      <a:pt x="7974088" y="2658961"/>
                    </a:lnTo>
                    <a:lnTo>
                      <a:pt x="7790039" y="2871263"/>
                    </a:lnTo>
                    <a:lnTo>
                      <a:pt x="7561298" y="3098596"/>
                    </a:lnTo>
                    <a:lnTo>
                      <a:pt x="519506" y="3098596"/>
                    </a:lnTo>
                    <a:lnTo>
                      <a:pt x="307062" y="2890431"/>
                    </a:lnTo>
                    <a:close/>
                    <a:moveTo>
                      <a:pt x="143086" y="2007556"/>
                    </a:moveTo>
                    <a:lnTo>
                      <a:pt x="8023799" y="2007556"/>
                    </a:lnTo>
                    <a:lnTo>
                      <a:pt x="8054691" y="2110169"/>
                    </a:lnTo>
                    <a:lnTo>
                      <a:pt x="8153689" y="2447191"/>
                    </a:lnTo>
                    <a:lnTo>
                      <a:pt x="0" y="2447191"/>
                    </a:lnTo>
                    <a:lnTo>
                      <a:pt x="141657" y="2012014"/>
                    </a:lnTo>
                    <a:close/>
                    <a:moveTo>
                      <a:pt x="364967" y="1312130"/>
                    </a:moveTo>
                    <a:lnTo>
                      <a:pt x="7816257" y="1312130"/>
                    </a:lnTo>
                    <a:lnTo>
                      <a:pt x="7816270" y="1312178"/>
                    </a:lnTo>
                    <a:cubicBezTo>
                      <a:pt x="7830268" y="1360777"/>
                      <a:pt x="7844835" y="1410583"/>
                      <a:pt x="7859857" y="1461424"/>
                    </a:cubicBezTo>
                    <a:lnTo>
                      <a:pt x="7946830" y="1751765"/>
                    </a:lnTo>
                    <a:lnTo>
                      <a:pt x="225041" y="1751765"/>
                    </a:lnTo>
                    <a:lnTo>
                      <a:pt x="294531" y="1533694"/>
                    </a:lnTo>
                    <a:cubicBezTo>
                      <a:pt x="318681" y="1457770"/>
                      <a:pt x="342033" y="1384262"/>
                      <a:pt x="364389" y="1313946"/>
                    </a:cubicBezTo>
                    <a:close/>
                    <a:moveTo>
                      <a:pt x="560753" y="702539"/>
                    </a:moveTo>
                    <a:lnTo>
                      <a:pt x="7660653" y="702539"/>
                    </a:lnTo>
                    <a:lnTo>
                      <a:pt x="7667425" y="724583"/>
                    </a:lnTo>
                    <a:lnTo>
                      <a:pt x="7683306" y="844360"/>
                    </a:lnTo>
                    <a:lnTo>
                      <a:pt x="7688696" y="860990"/>
                    </a:lnTo>
                    <a:cubicBezTo>
                      <a:pt x="7703263" y="905160"/>
                      <a:pt x="7717829" y="953011"/>
                      <a:pt x="7732396" y="1004542"/>
                    </a:cubicBezTo>
                    <a:lnTo>
                      <a:pt x="7768708" y="1142174"/>
                    </a:lnTo>
                    <a:lnTo>
                      <a:pt x="419088" y="1142174"/>
                    </a:lnTo>
                    <a:lnTo>
                      <a:pt x="428267" y="1113351"/>
                    </a:lnTo>
                    <a:cubicBezTo>
                      <a:pt x="468593" y="987042"/>
                      <a:pt x="504134" y="876607"/>
                      <a:pt x="533296" y="788259"/>
                    </a:cubicBezTo>
                    <a:lnTo>
                      <a:pt x="551612" y="746398"/>
                    </a:lnTo>
                    <a:close/>
                    <a:moveTo>
                      <a:pt x="1719874" y="0"/>
                    </a:moveTo>
                    <a:lnTo>
                      <a:pt x="3308962" y="0"/>
                    </a:lnTo>
                    <a:lnTo>
                      <a:pt x="3328347" y="35853"/>
                    </a:lnTo>
                    <a:cubicBezTo>
                      <a:pt x="3482057" y="264810"/>
                      <a:pt x="3759850" y="398022"/>
                      <a:pt x="4075280" y="398022"/>
                    </a:cubicBezTo>
                    <a:cubicBezTo>
                      <a:pt x="4390710" y="398022"/>
                      <a:pt x="4668504" y="264810"/>
                      <a:pt x="4822214" y="35853"/>
                    </a:cubicBezTo>
                    <a:lnTo>
                      <a:pt x="4841599" y="0"/>
                    </a:lnTo>
                    <a:lnTo>
                      <a:pt x="6500021" y="0"/>
                    </a:lnTo>
                    <a:lnTo>
                      <a:pt x="7034064" y="110787"/>
                    </a:lnTo>
                    <a:lnTo>
                      <a:pt x="7033456" y="113805"/>
                    </a:lnTo>
                    <a:lnTo>
                      <a:pt x="7126866" y="135750"/>
                    </a:lnTo>
                    <a:cubicBezTo>
                      <a:pt x="7293443" y="190559"/>
                      <a:pt x="7437025" y="297536"/>
                      <a:pt x="7537493" y="438394"/>
                    </a:cubicBezTo>
                    <a:lnTo>
                      <a:pt x="7538264" y="439635"/>
                    </a:lnTo>
                    <a:lnTo>
                      <a:pt x="682759" y="439635"/>
                    </a:lnTo>
                    <a:lnTo>
                      <a:pt x="714980" y="394453"/>
                    </a:lnTo>
                    <a:cubicBezTo>
                      <a:pt x="823287" y="260954"/>
                      <a:pt x="972226" y="161934"/>
                      <a:pt x="1142692" y="117709"/>
                    </a:cubicBezTo>
                    <a:lnTo>
                      <a:pt x="1234558" y="101259"/>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sp>
        <p:nvSpPr>
          <p:cNvPr id="31"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Today’s reality</a:t>
            </a:r>
          </a:p>
        </p:txBody>
      </p:sp>
    </p:spTree>
    <p:extLst>
      <p:ext uri="{BB962C8B-B14F-4D97-AF65-F5344CB8AC3E}">
        <p14:creationId xmlns:p14="http://schemas.microsoft.com/office/powerpoint/2010/main" val="268289530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3D5C-6C3F-4F3F-B4EE-A2BACDFFF11F}"/>
              </a:ext>
            </a:extLst>
          </p:cNvPr>
          <p:cNvSpPr>
            <a:spLocks noGrp="1"/>
          </p:cNvSpPr>
          <p:nvPr>
            <p:ph type="title"/>
          </p:nvPr>
        </p:nvSpPr>
        <p:spPr/>
        <p:txBody>
          <a:bodyPr vert="horz" wrap="square" lIns="146304" tIns="91440" rIns="146304" bIns="91440" rtlCol="0" anchor="t">
            <a:noAutofit/>
          </a:bodyPr>
          <a:lstStyle/>
          <a:p>
            <a:pPr defTabSz="932742">
              <a:lnSpc>
                <a:spcPct val="90000"/>
              </a:lnSpc>
            </a:pPr>
            <a:r>
              <a:rPr lang="en-US" sz="4800" b="0" spc="-102" dirty="0">
                <a:solidFill>
                  <a:srgbClr val="505050"/>
                </a:solidFill>
                <a:latin typeface="Segoe UI Light" panose="020B0502040204020203" pitchFamily="34" charset="0"/>
                <a:cs typeface="Segoe UI Light" panose="020B0502040204020203" pitchFamily="34" charset="0"/>
              </a:rPr>
              <a:t>Security Vision for Azure Stack Hub</a:t>
            </a:r>
          </a:p>
        </p:txBody>
      </p:sp>
      <p:sp>
        <p:nvSpPr>
          <p:cNvPr id="3" name="Text Placeholder 2">
            <a:extLst>
              <a:ext uri="{FF2B5EF4-FFF2-40B4-BE49-F238E27FC236}">
                <a16:creationId xmlns:a16="http://schemas.microsoft.com/office/drawing/2014/main" id="{A9034105-E034-4A3C-AA35-2844C176EC81}"/>
              </a:ext>
            </a:extLst>
          </p:cNvPr>
          <p:cNvSpPr>
            <a:spLocks noGrp="1"/>
          </p:cNvSpPr>
          <p:nvPr>
            <p:ph type="body" sz="quarter" idx="10"/>
          </p:nvPr>
        </p:nvSpPr>
        <p:spPr>
          <a:xfrm>
            <a:off x="599302" y="3057798"/>
            <a:ext cx="10267135" cy="878959"/>
          </a:xfrm>
          <a:ln w="28575">
            <a:solidFill>
              <a:srgbClr val="00B050"/>
            </a:solidFill>
          </a:ln>
        </p:spPr>
        <p:txBody>
          <a:bodyPr/>
          <a:lstStyle/>
          <a:p>
            <a:pPr marL="0" indent="0" algn="ctr">
              <a:buNone/>
            </a:pPr>
            <a:r>
              <a:rPr lang="en-US" i="1" dirty="0"/>
              <a:t>Provide our customers with similar level of security and protection to Azure, while running Azure Stack Hub in hostile environments.</a:t>
            </a:r>
          </a:p>
        </p:txBody>
      </p:sp>
    </p:spTree>
    <p:extLst>
      <p:ext uri="{BB962C8B-B14F-4D97-AF65-F5344CB8AC3E}">
        <p14:creationId xmlns:p14="http://schemas.microsoft.com/office/powerpoint/2010/main" val="20336696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43654B4-AE60-47C0-8FC4-CBE4314632FA}"/>
              </a:ext>
            </a:extLst>
          </p:cNvPr>
          <p:cNvGrpSpPr/>
          <p:nvPr/>
        </p:nvGrpSpPr>
        <p:grpSpPr>
          <a:xfrm>
            <a:off x="3519192" y="2227024"/>
            <a:ext cx="1490703" cy="1067321"/>
            <a:chOff x="2827054" y="2214465"/>
            <a:chExt cx="1461606" cy="1046488"/>
          </a:xfrm>
          <a:solidFill>
            <a:schemeClr val="accent1"/>
          </a:solidFill>
        </p:grpSpPr>
        <p:sp>
          <p:nvSpPr>
            <p:cNvPr id="89" name="Rectangle 88">
              <a:extLst>
                <a:ext uri="{FF2B5EF4-FFF2-40B4-BE49-F238E27FC236}">
                  <a16:creationId xmlns:a16="http://schemas.microsoft.com/office/drawing/2014/main" id="{3FBB989E-F839-4980-8243-1139FE80F5B9}"/>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AEB38AEC-DF83-4115-A493-A5D4541FFE7B}"/>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1072BE9E-DF3E-491B-8E50-03ADE442E7C4}"/>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grpSp>
        <p:nvGrpSpPr>
          <p:cNvPr id="8" name="Group 7">
            <a:extLst>
              <a:ext uri="{FF2B5EF4-FFF2-40B4-BE49-F238E27FC236}">
                <a16:creationId xmlns:a16="http://schemas.microsoft.com/office/drawing/2014/main" id="{9009C09D-A776-47B1-BC06-47C158AAD720}"/>
              </a:ext>
            </a:extLst>
          </p:cNvPr>
          <p:cNvGrpSpPr/>
          <p:nvPr/>
        </p:nvGrpSpPr>
        <p:grpSpPr>
          <a:xfrm>
            <a:off x="3519192" y="3503799"/>
            <a:ext cx="4683339" cy="2630529"/>
            <a:chOff x="2273181" y="3469593"/>
            <a:chExt cx="4418176" cy="2579184"/>
          </a:xfrm>
        </p:grpSpPr>
        <p:sp>
          <p:nvSpPr>
            <p:cNvPr id="2" name="Rectangle 1">
              <a:extLst>
                <a:ext uri="{FF2B5EF4-FFF2-40B4-BE49-F238E27FC236}">
                  <a16:creationId xmlns:a16="http://schemas.microsoft.com/office/drawing/2014/main" id="{158D71B9-1808-460D-A41E-8A720A98D50D}"/>
                </a:ext>
              </a:extLst>
            </p:cNvPr>
            <p:cNvSpPr/>
            <p:nvPr/>
          </p:nvSpPr>
          <p:spPr bwMode="auto">
            <a:xfrm>
              <a:off x="2273181" y="3469593"/>
              <a:ext cx="4418176" cy="25791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Azure Stack Hub Infrastructure</a:t>
              </a:r>
            </a:p>
          </p:txBody>
        </p:sp>
        <p:pic>
          <p:nvPicPr>
            <p:cNvPr id="84" name="Picture 83">
              <a:extLst>
                <a:ext uri="{FF2B5EF4-FFF2-40B4-BE49-F238E27FC236}">
                  <a16:creationId xmlns:a16="http://schemas.microsoft.com/office/drawing/2014/main" id="{7166A350-B787-40A6-B7BD-A87F89513076}"/>
                </a:ext>
              </a:extLst>
            </p:cNvPr>
            <p:cNvPicPr>
              <a:picLocks noChangeAspect="1"/>
            </p:cNvPicPr>
            <p:nvPr/>
          </p:nvPicPr>
          <p:blipFill>
            <a:blip r:embed="rId3"/>
            <a:stretch>
              <a:fillRect/>
            </a:stretch>
          </p:blipFill>
          <p:spPr>
            <a:xfrm>
              <a:off x="2686822" y="4041326"/>
              <a:ext cx="3590894" cy="1915915"/>
            </a:xfrm>
            <a:prstGeom prst="rect">
              <a:avLst/>
            </a:prstGeom>
          </p:spPr>
        </p:pic>
      </p:grpSp>
      <p:grpSp>
        <p:nvGrpSpPr>
          <p:cNvPr id="90" name="Group 89">
            <a:extLst>
              <a:ext uri="{FF2B5EF4-FFF2-40B4-BE49-F238E27FC236}">
                <a16:creationId xmlns:a16="http://schemas.microsoft.com/office/drawing/2014/main" id="{E4D71755-DC0A-4B94-BD19-5D63503DF1BE}"/>
              </a:ext>
            </a:extLst>
          </p:cNvPr>
          <p:cNvGrpSpPr/>
          <p:nvPr/>
        </p:nvGrpSpPr>
        <p:grpSpPr>
          <a:xfrm>
            <a:off x="5115510" y="2227024"/>
            <a:ext cx="1490703" cy="1067321"/>
            <a:chOff x="2827054" y="2214465"/>
            <a:chExt cx="1461606" cy="1046488"/>
          </a:xfrm>
          <a:solidFill>
            <a:schemeClr val="accent1"/>
          </a:solidFill>
        </p:grpSpPr>
        <p:sp>
          <p:nvSpPr>
            <p:cNvPr id="91" name="Rectangle 90">
              <a:extLst>
                <a:ext uri="{FF2B5EF4-FFF2-40B4-BE49-F238E27FC236}">
                  <a16:creationId xmlns:a16="http://schemas.microsoft.com/office/drawing/2014/main" id="{DB96908E-F5C1-45EC-9050-0F190B331895}"/>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F62AA6DE-AA5E-4C11-BFAE-AD9A00AEA647}"/>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C183B469-59CB-4730-B832-6C5095488271}"/>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grpSp>
        <p:nvGrpSpPr>
          <p:cNvPr id="94" name="Group 93">
            <a:extLst>
              <a:ext uri="{FF2B5EF4-FFF2-40B4-BE49-F238E27FC236}">
                <a16:creationId xmlns:a16="http://schemas.microsoft.com/office/drawing/2014/main" id="{8C5C8437-98A7-4A25-B141-653B88CA34B1}"/>
              </a:ext>
            </a:extLst>
          </p:cNvPr>
          <p:cNvGrpSpPr/>
          <p:nvPr/>
        </p:nvGrpSpPr>
        <p:grpSpPr>
          <a:xfrm>
            <a:off x="6711828" y="2227024"/>
            <a:ext cx="1490703" cy="1067321"/>
            <a:chOff x="2827054" y="2214465"/>
            <a:chExt cx="1461606" cy="1046488"/>
          </a:xfrm>
          <a:solidFill>
            <a:schemeClr val="accent1"/>
          </a:solidFill>
        </p:grpSpPr>
        <p:sp>
          <p:nvSpPr>
            <p:cNvPr id="95" name="Rectangle 94">
              <a:extLst>
                <a:ext uri="{FF2B5EF4-FFF2-40B4-BE49-F238E27FC236}">
                  <a16:creationId xmlns:a16="http://schemas.microsoft.com/office/drawing/2014/main" id="{DDB4B296-04B7-4244-8A14-11C89C0370FE}"/>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DB2C431B-7FE6-4690-898A-726F34D26624}"/>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23830D62-A8E9-4183-95E8-7F68EF9D7981}"/>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sp>
        <p:nvSpPr>
          <p:cNvPr id="115" name="TextBox 114">
            <a:extLst>
              <a:ext uri="{FF2B5EF4-FFF2-40B4-BE49-F238E27FC236}">
                <a16:creationId xmlns:a16="http://schemas.microsoft.com/office/drawing/2014/main" id="{CFA3331B-CBB2-4B59-B70C-7268AE8573DB}"/>
              </a:ext>
            </a:extLst>
          </p:cNvPr>
          <p:cNvSpPr txBox="1"/>
          <p:nvPr/>
        </p:nvSpPr>
        <p:spPr>
          <a:xfrm>
            <a:off x="-89011" y="4027849"/>
            <a:ext cx="3699123" cy="160492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040">
                <a:solidFill>
                  <a:srgbClr val="1A1A1A"/>
                </a:solidFill>
                <a:latin typeface="Segoe UI Semilight"/>
              </a:rPr>
              <a:t>Security posture defined by Microsoft</a:t>
            </a:r>
          </a:p>
          <a:p>
            <a:pPr indent="-457112" defTabSz="932563">
              <a:lnSpc>
                <a:spcPct val="90000"/>
              </a:lnSpc>
              <a:spcAft>
                <a:spcPts val="600"/>
              </a:spcAft>
              <a:buFont typeface="+mj-lt"/>
              <a:buAutoNum type="arabicPeriod"/>
              <a:defRPr/>
            </a:pPr>
            <a:r>
              <a:rPr lang="en-US" sz="2040">
                <a:solidFill>
                  <a:srgbClr val="1A1A1A"/>
                </a:solidFill>
                <a:latin typeface="Segoe UI Semilight"/>
              </a:rPr>
              <a:t>Hardened by Default</a:t>
            </a:r>
          </a:p>
          <a:p>
            <a:pPr indent="-457112" defTabSz="932563">
              <a:lnSpc>
                <a:spcPct val="90000"/>
              </a:lnSpc>
              <a:spcAft>
                <a:spcPts val="600"/>
              </a:spcAft>
              <a:buFont typeface="+mj-lt"/>
              <a:buAutoNum type="arabicPeriod"/>
              <a:defRPr/>
            </a:pPr>
            <a:r>
              <a:rPr lang="en-US" sz="2040">
                <a:solidFill>
                  <a:srgbClr val="1A1A1A"/>
                </a:solidFill>
                <a:latin typeface="Segoe UI Semilight"/>
              </a:rPr>
              <a:t>Assume Breach</a:t>
            </a:r>
          </a:p>
        </p:txBody>
      </p:sp>
      <p:sp>
        <p:nvSpPr>
          <p:cNvPr id="116" name="TextBox 115">
            <a:extLst>
              <a:ext uri="{FF2B5EF4-FFF2-40B4-BE49-F238E27FC236}">
                <a16:creationId xmlns:a16="http://schemas.microsoft.com/office/drawing/2014/main" id="{89FA3A47-511F-45AC-92FA-433DFD16A61B}"/>
              </a:ext>
            </a:extLst>
          </p:cNvPr>
          <p:cNvSpPr txBox="1"/>
          <p:nvPr/>
        </p:nvSpPr>
        <p:spPr>
          <a:xfrm>
            <a:off x="3623105" y="1669965"/>
            <a:ext cx="1490703" cy="583860"/>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040">
                <a:gradFill>
                  <a:gsLst>
                    <a:gs pos="2917">
                      <a:srgbClr val="1A1A1A"/>
                    </a:gs>
                    <a:gs pos="30000">
                      <a:srgbClr val="1A1A1A"/>
                    </a:gs>
                  </a:gsLst>
                  <a:lin ang="5400000" scaled="0"/>
                </a:gradFill>
                <a:latin typeface="Segoe UI"/>
              </a:rPr>
              <a:t>User 1</a:t>
            </a:r>
          </a:p>
        </p:txBody>
      </p:sp>
      <p:sp>
        <p:nvSpPr>
          <p:cNvPr id="118" name="TextBox 117">
            <a:extLst>
              <a:ext uri="{FF2B5EF4-FFF2-40B4-BE49-F238E27FC236}">
                <a16:creationId xmlns:a16="http://schemas.microsoft.com/office/drawing/2014/main" id="{CAFD5BE4-3A6B-4AF7-9CBD-04582C740D9A}"/>
              </a:ext>
            </a:extLst>
          </p:cNvPr>
          <p:cNvSpPr txBox="1"/>
          <p:nvPr/>
        </p:nvSpPr>
        <p:spPr>
          <a:xfrm>
            <a:off x="5217721" y="1669965"/>
            <a:ext cx="1490703" cy="583860"/>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040">
                <a:gradFill>
                  <a:gsLst>
                    <a:gs pos="2917">
                      <a:srgbClr val="1A1A1A"/>
                    </a:gs>
                    <a:gs pos="30000">
                      <a:srgbClr val="1A1A1A"/>
                    </a:gs>
                  </a:gsLst>
                  <a:lin ang="5400000" scaled="0"/>
                </a:gradFill>
                <a:latin typeface="Segoe UI"/>
              </a:rPr>
              <a:t>User 2</a:t>
            </a:r>
          </a:p>
        </p:txBody>
      </p:sp>
      <p:sp>
        <p:nvSpPr>
          <p:cNvPr id="119" name="TextBox 118">
            <a:extLst>
              <a:ext uri="{FF2B5EF4-FFF2-40B4-BE49-F238E27FC236}">
                <a16:creationId xmlns:a16="http://schemas.microsoft.com/office/drawing/2014/main" id="{CA8C043F-46A0-4EB4-94CF-2312492EE810}"/>
              </a:ext>
            </a:extLst>
          </p:cNvPr>
          <p:cNvSpPr txBox="1"/>
          <p:nvPr/>
        </p:nvSpPr>
        <p:spPr>
          <a:xfrm>
            <a:off x="6815741" y="1669965"/>
            <a:ext cx="1490703" cy="583860"/>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040">
                <a:gradFill>
                  <a:gsLst>
                    <a:gs pos="2917">
                      <a:srgbClr val="1A1A1A"/>
                    </a:gs>
                    <a:gs pos="30000">
                      <a:srgbClr val="1A1A1A"/>
                    </a:gs>
                  </a:gsLst>
                  <a:lin ang="5400000" scaled="0"/>
                </a:gradFill>
                <a:latin typeface="Segoe UI"/>
              </a:rPr>
              <a:t>User n</a:t>
            </a:r>
          </a:p>
        </p:txBody>
      </p:sp>
      <p:sp>
        <p:nvSpPr>
          <p:cNvPr id="120" name="Right Brace 119">
            <a:extLst>
              <a:ext uri="{FF2B5EF4-FFF2-40B4-BE49-F238E27FC236}">
                <a16:creationId xmlns:a16="http://schemas.microsoft.com/office/drawing/2014/main" id="{0425B367-7BBE-4EA6-8B45-D27B3F662F70}"/>
              </a:ext>
            </a:extLst>
          </p:cNvPr>
          <p:cNvSpPr/>
          <p:nvPr/>
        </p:nvSpPr>
        <p:spPr>
          <a:xfrm rot="10800000">
            <a:off x="3080725" y="3513397"/>
            <a:ext cx="429902" cy="2630529"/>
          </a:xfrm>
          <a:prstGeom prst="rightBrace">
            <a:avLst>
              <a:gd name="adj1" fmla="val 8333"/>
              <a:gd name="adj2" fmla="val 5082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sp>
        <p:nvSpPr>
          <p:cNvPr id="122" name="Right Brace 121">
            <a:extLst>
              <a:ext uri="{FF2B5EF4-FFF2-40B4-BE49-F238E27FC236}">
                <a16:creationId xmlns:a16="http://schemas.microsoft.com/office/drawing/2014/main" id="{71D2F32D-46BC-4D3C-90E6-6A10D59F782B}"/>
              </a:ext>
            </a:extLst>
          </p:cNvPr>
          <p:cNvSpPr/>
          <p:nvPr/>
        </p:nvSpPr>
        <p:spPr>
          <a:xfrm>
            <a:off x="8168106" y="2239240"/>
            <a:ext cx="518585" cy="1067663"/>
          </a:xfrm>
          <a:prstGeom prst="rightBrace">
            <a:avLst>
              <a:gd name="adj1" fmla="val 8333"/>
              <a:gd name="adj2" fmla="val 4898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sp>
        <p:nvSpPr>
          <p:cNvPr id="123" name="TextBox 122">
            <a:extLst>
              <a:ext uri="{FF2B5EF4-FFF2-40B4-BE49-F238E27FC236}">
                <a16:creationId xmlns:a16="http://schemas.microsoft.com/office/drawing/2014/main" id="{291149F4-DC6C-44F1-B5BB-1749017FBDBC}"/>
              </a:ext>
            </a:extLst>
          </p:cNvPr>
          <p:cNvSpPr txBox="1"/>
          <p:nvPr/>
        </p:nvSpPr>
        <p:spPr>
          <a:xfrm>
            <a:off x="8642378" y="2021093"/>
            <a:ext cx="3699123" cy="131678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040">
                <a:solidFill>
                  <a:srgbClr val="1A1A1A"/>
                </a:solidFill>
                <a:latin typeface="Segoe UI Semilight"/>
              </a:rPr>
              <a:t>User’s responsibility:</a:t>
            </a:r>
          </a:p>
          <a:p>
            <a:pPr marL="349724" indent="-349724" defTabSz="932563">
              <a:lnSpc>
                <a:spcPct val="90000"/>
              </a:lnSpc>
              <a:spcAft>
                <a:spcPts val="600"/>
              </a:spcAft>
              <a:buFont typeface="Arial" panose="020B0604020202020204" pitchFamily="34" charset="0"/>
              <a:buChar char="•"/>
              <a:defRPr/>
            </a:pPr>
            <a:r>
              <a:rPr lang="en-US" sz="2040">
                <a:solidFill>
                  <a:srgbClr val="1A1A1A"/>
                </a:solidFill>
                <a:latin typeface="Segoe UI Semilight"/>
              </a:rPr>
              <a:t>Security posture</a:t>
            </a:r>
          </a:p>
          <a:p>
            <a:pPr marL="349724" indent="-349724" defTabSz="932563">
              <a:lnSpc>
                <a:spcPct val="90000"/>
              </a:lnSpc>
              <a:spcAft>
                <a:spcPts val="600"/>
              </a:spcAft>
              <a:buFont typeface="Arial" panose="020B0604020202020204" pitchFamily="34" charset="0"/>
              <a:buChar char="•"/>
              <a:defRPr/>
            </a:pPr>
            <a:r>
              <a:rPr lang="en-US" sz="2040">
                <a:solidFill>
                  <a:srgbClr val="1A1A1A"/>
                </a:solidFill>
                <a:latin typeface="Segoe UI Semilight"/>
              </a:rPr>
              <a:t>Management </a:t>
            </a:r>
          </a:p>
        </p:txBody>
      </p:sp>
      <p:sp>
        <p:nvSpPr>
          <p:cNvPr id="124" name="Title 123">
            <a:extLst>
              <a:ext uri="{FF2B5EF4-FFF2-40B4-BE49-F238E27FC236}">
                <a16:creationId xmlns:a16="http://schemas.microsoft.com/office/drawing/2014/main" id="{6E3BEF23-2A70-4AFC-904D-3DAD60EEBB3F}"/>
              </a:ext>
            </a:extLst>
          </p:cNvPr>
          <p:cNvSpPr>
            <a:spLocks noGrp="1"/>
          </p:cNvSpPr>
          <p:nvPr>
            <p:ph type="title"/>
          </p:nvPr>
        </p:nvSpPr>
        <p:spPr>
          <a:xfrm>
            <a:off x="600855" y="466301"/>
            <a:ext cx="11237870" cy="565027"/>
          </a:xfrm>
        </p:spPr>
        <p:txBody>
          <a:bodyPr/>
          <a:lstStyle/>
          <a:p>
            <a:r>
              <a:rPr lang="en-US" dirty="0"/>
              <a:t>Securing Azure Stack Hub </a:t>
            </a:r>
          </a:p>
        </p:txBody>
      </p:sp>
      <p:cxnSp>
        <p:nvCxnSpPr>
          <p:cNvPr id="4" name="Straight Connector 3">
            <a:extLst>
              <a:ext uri="{FF2B5EF4-FFF2-40B4-BE49-F238E27FC236}">
                <a16:creationId xmlns:a16="http://schemas.microsoft.com/office/drawing/2014/main" id="{6E875B85-B785-4A77-83AF-18C37808B111}"/>
              </a:ext>
            </a:extLst>
          </p:cNvPr>
          <p:cNvCxnSpPr/>
          <p:nvPr/>
        </p:nvCxnSpPr>
        <p:spPr>
          <a:xfrm>
            <a:off x="893571" y="3379128"/>
            <a:ext cx="98818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2CA11B3-FBAB-4F44-BA05-038C7C2FB17C}"/>
              </a:ext>
            </a:extLst>
          </p:cNvPr>
          <p:cNvSpPr txBox="1"/>
          <p:nvPr/>
        </p:nvSpPr>
        <p:spPr>
          <a:xfrm>
            <a:off x="8642378" y="4193625"/>
            <a:ext cx="3699123" cy="1238311"/>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040" dirty="0">
                <a:solidFill>
                  <a:srgbClr val="1A1A1A"/>
                </a:solidFill>
                <a:latin typeface="Segoe UI Semilight"/>
              </a:rPr>
              <a:t>Azure Stack Hub Operator’s responsibility:</a:t>
            </a:r>
          </a:p>
          <a:p>
            <a:pPr marL="349724" indent="-349724" defTabSz="932563">
              <a:lnSpc>
                <a:spcPct val="90000"/>
              </a:lnSpc>
              <a:spcAft>
                <a:spcPts val="600"/>
              </a:spcAft>
              <a:buFont typeface="Arial" panose="020B0604020202020204" pitchFamily="34" charset="0"/>
              <a:buChar char="•"/>
              <a:defRPr/>
            </a:pPr>
            <a:r>
              <a:rPr lang="en-US" sz="2040" dirty="0">
                <a:solidFill>
                  <a:srgbClr val="1A1A1A"/>
                </a:solidFill>
                <a:latin typeface="Segoe UI Semilight"/>
              </a:rPr>
              <a:t>Management  </a:t>
            </a:r>
          </a:p>
        </p:txBody>
      </p:sp>
      <p:sp>
        <p:nvSpPr>
          <p:cNvPr id="29" name="Right Brace 28">
            <a:extLst>
              <a:ext uri="{FF2B5EF4-FFF2-40B4-BE49-F238E27FC236}">
                <a16:creationId xmlns:a16="http://schemas.microsoft.com/office/drawing/2014/main" id="{5FD568B1-838A-440B-B5D1-62BB31468562}"/>
              </a:ext>
            </a:extLst>
          </p:cNvPr>
          <p:cNvSpPr/>
          <p:nvPr/>
        </p:nvSpPr>
        <p:spPr>
          <a:xfrm>
            <a:off x="8256787" y="3513397"/>
            <a:ext cx="429904" cy="2630529"/>
          </a:xfrm>
          <a:prstGeom prst="rightBrace">
            <a:avLst>
              <a:gd name="adj1" fmla="val 8333"/>
              <a:gd name="adj2" fmla="val 5082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sp>
        <p:nvSpPr>
          <p:cNvPr id="3" name="Rectangle 2">
            <a:extLst>
              <a:ext uri="{FF2B5EF4-FFF2-40B4-BE49-F238E27FC236}">
                <a16:creationId xmlns:a16="http://schemas.microsoft.com/office/drawing/2014/main" id="{3C496FC1-DD10-4338-AF68-5E6A5188F5C0}"/>
              </a:ext>
            </a:extLst>
          </p:cNvPr>
          <p:cNvSpPr/>
          <p:nvPr/>
        </p:nvSpPr>
        <p:spPr bwMode="auto">
          <a:xfrm>
            <a:off x="3749863" y="4086913"/>
            <a:ext cx="4267686" cy="193212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563">
              <a:lnSpc>
                <a:spcPct val="90000"/>
              </a:lnSpc>
              <a:spcAft>
                <a:spcPts val="612"/>
              </a:spcAft>
              <a:defRPr/>
            </a:pPr>
            <a:r>
              <a:rPr lang="en-US" sz="3672" b="1">
                <a:solidFill>
                  <a:srgbClr val="002050"/>
                </a:solidFill>
                <a:latin typeface="Segoe UI Semilight"/>
              </a:rPr>
              <a:t>Internals are Internal</a:t>
            </a:r>
          </a:p>
        </p:txBody>
      </p:sp>
    </p:spTree>
    <p:extLst>
      <p:ext uri="{BB962C8B-B14F-4D97-AF65-F5344CB8AC3E}">
        <p14:creationId xmlns:p14="http://schemas.microsoft.com/office/powerpoint/2010/main" val="196210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5">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15">
                                            <p:txEl>
                                              <p:pRg st="1" end="1"/>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8">
                                            <p:txEl>
                                              <p:pRg st="0" end="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3">
                                            <p:txEl>
                                              <p:pRg st="0" end="0"/>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23">
                                            <p:txEl>
                                              <p:pRg st="1" end="1"/>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123">
                                            <p:txEl>
                                              <p:pRg st="2" end="2"/>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2" grpId="0" animBg="1"/>
      <p:bldP spid="29"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F0ED05D-31D4-4F4C-BA41-7161B4FBD335}"/>
              </a:ext>
            </a:extLst>
          </p:cNvPr>
          <p:cNvSpPr>
            <a:spLocks noGrp="1"/>
          </p:cNvSpPr>
          <p:nvPr>
            <p:ph type="title"/>
          </p:nvPr>
        </p:nvSpPr>
        <p:spPr/>
        <p:txBody>
          <a:bodyPr/>
          <a:lstStyle/>
          <a:p>
            <a:r>
              <a:rPr lang="en-US"/>
              <a:t> Hardened by Default</a:t>
            </a:r>
          </a:p>
        </p:txBody>
      </p:sp>
      <p:grpSp>
        <p:nvGrpSpPr>
          <p:cNvPr id="20" name="Group 19">
            <a:extLst>
              <a:ext uri="{FF2B5EF4-FFF2-40B4-BE49-F238E27FC236}">
                <a16:creationId xmlns:a16="http://schemas.microsoft.com/office/drawing/2014/main" id="{8567369A-E024-4C65-88D6-D094933D61F0}"/>
              </a:ext>
            </a:extLst>
          </p:cNvPr>
          <p:cNvGrpSpPr/>
          <p:nvPr/>
        </p:nvGrpSpPr>
        <p:grpSpPr>
          <a:xfrm>
            <a:off x="7189700" y="1770408"/>
            <a:ext cx="5683051" cy="4526071"/>
            <a:chOff x="6372226" y="1661491"/>
            <a:chExt cx="5572124" cy="4437727"/>
          </a:xfrm>
        </p:grpSpPr>
        <p:sp>
          <p:nvSpPr>
            <p:cNvPr id="15" name="TextBox 14">
              <a:extLst>
                <a:ext uri="{FF2B5EF4-FFF2-40B4-BE49-F238E27FC236}">
                  <a16:creationId xmlns:a16="http://schemas.microsoft.com/office/drawing/2014/main" id="{1EFA8EA5-A39A-4AAB-9EC8-7CE2096453A7}"/>
                </a:ext>
              </a:extLst>
            </p:cNvPr>
            <p:cNvSpPr txBox="1"/>
            <p:nvPr/>
          </p:nvSpPr>
          <p:spPr>
            <a:xfrm>
              <a:off x="6372226" y="1661491"/>
              <a:ext cx="5572124" cy="128659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3599">
                  <a:gradFill>
                    <a:gsLst>
                      <a:gs pos="2917">
                        <a:srgbClr val="1A1A1A"/>
                      </a:gs>
                      <a:gs pos="30000">
                        <a:srgbClr val="1A1A1A"/>
                      </a:gs>
                    </a:gsLst>
                    <a:lin ang="5400000" scaled="0"/>
                  </a:gradFill>
                  <a:latin typeface="Segoe UI"/>
                </a:rPr>
                <a:t>Start with step 1 of … 1000?</a:t>
              </a:r>
            </a:p>
          </p:txBody>
        </p:sp>
        <p:pic>
          <p:nvPicPr>
            <p:cNvPr id="3" name="Picture 2">
              <a:extLst>
                <a:ext uri="{FF2B5EF4-FFF2-40B4-BE49-F238E27FC236}">
                  <a16:creationId xmlns:a16="http://schemas.microsoft.com/office/drawing/2014/main" id="{062884A3-BC2B-434C-898C-DF98365D53A5}"/>
                </a:ext>
              </a:extLst>
            </p:cNvPr>
            <p:cNvPicPr>
              <a:picLocks noChangeAspect="1"/>
            </p:cNvPicPr>
            <p:nvPr/>
          </p:nvPicPr>
          <p:blipFill>
            <a:blip r:embed="rId3"/>
            <a:stretch>
              <a:fillRect/>
            </a:stretch>
          </p:blipFill>
          <p:spPr>
            <a:xfrm>
              <a:off x="7431536" y="2824784"/>
              <a:ext cx="3453505" cy="3274434"/>
            </a:xfrm>
            <a:prstGeom prst="rect">
              <a:avLst/>
            </a:prstGeom>
          </p:spPr>
        </p:pic>
      </p:grpSp>
      <p:grpSp>
        <p:nvGrpSpPr>
          <p:cNvPr id="12" name="Group 11">
            <a:extLst>
              <a:ext uri="{FF2B5EF4-FFF2-40B4-BE49-F238E27FC236}">
                <a16:creationId xmlns:a16="http://schemas.microsoft.com/office/drawing/2014/main" id="{37F3B07D-80CF-49DA-9020-FBA989EFF4C5}"/>
              </a:ext>
            </a:extLst>
          </p:cNvPr>
          <p:cNvGrpSpPr/>
          <p:nvPr/>
        </p:nvGrpSpPr>
        <p:grpSpPr>
          <a:xfrm>
            <a:off x="180497" y="1694567"/>
            <a:ext cx="4973386" cy="4677752"/>
            <a:chOff x="176109" y="1661491"/>
            <a:chExt cx="4876311" cy="4586448"/>
          </a:xfrm>
        </p:grpSpPr>
        <p:sp>
          <p:nvSpPr>
            <p:cNvPr id="16" name="TextBox 15">
              <a:extLst>
                <a:ext uri="{FF2B5EF4-FFF2-40B4-BE49-F238E27FC236}">
                  <a16:creationId xmlns:a16="http://schemas.microsoft.com/office/drawing/2014/main" id="{D7061938-E4AE-4340-A35D-FF4A359FABC3}"/>
                </a:ext>
              </a:extLst>
            </p:cNvPr>
            <p:cNvSpPr txBox="1"/>
            <p:nvPr/>
          </p:nvSpPr>
          <p:spPr>
            <a:xfrm>
              <a:off x="176109" y="1661491"/>
              <a:ext cx="4876311" cy="78812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3599">
                  <a:gradFill>
                    <a:gsLst>
                      <a:gs pos="2917">
                        <a:srgbClr val="1A1A1A"/>
                      </a:gs>
                      <a:gs pos="30000">
                        <a:srgbClr val="1A1A1A"/>
                      </a:gs>
                    </a:gsLst>
                    <a:lin ang="5400000" scaled="0"/>
                  </a:gradFill>
                  <a:latin typeface="Segoe UI"/>
                </a:rPr>
                <a:t>Production Ready</a:t>
              </a:r>
            </a:p>
          </p:txBody>
        </p:sp>
        <p:pic>
          <p:nvPicPr>
            <p:cNvPr id="7" name="Picture 6">
              <a:extLst>
                <a:ext uri="{FF2B5EF4-FFF2-40B4-BE49-F238E27FC236}">
                  <a16:creationId xmlns:a16="http://schemas.microsoft.com/office/drawing/2014/main" id="{54BEA946-B5A7-4B8B-BDA9-46309A049C3C}"/>
                </a:ext>
              </a:extLst>
            </p:cNvPr>
            <p:cNvPicPr>
              <a:picLocks noChangeAspect="1"/>
            </p:cNvPicPr>
            <p:nvPr/>
          </p:nvPicPr>
          <p:blipFill>
            <a:blip r:embed="rId4"/>
            <a:stretch>
              <a:fillRect/>
            </a:stretch>
          </p:blipFill>
          <p:spPr>
            <a:xfrm>
              <a:off x="354397" y="2676064"/>
              <a:ext cx="4519734" cy="3571875"/>
            </a:xfrm>
            <a:prstGeom prst="rect">
              <a:avLst/>
            </a:prstGeom>
          </p:spPr>
        </p:pic>
      </p:grpSp>
      <p:sp>
        <p:nvSpPr>
          <p:cNvPr id="19" name="TextBox 18">
            <a:extLst>
              <a:ext uri="{FF2B5EF4-FFF2-40B4-BE49-F238E27FC236}">
                <a16:creationId xmlns:a16="http://schemas.microsoft.com/office/drawing/2014/main" id="{C686FE36-26A2-4F47-9295-C12A04D958A3}"/>
              </a:ext>
            </a:extLst>
          </p:cNvPr>
          <p:cNvSpPr txBox="1"/>
          <p:nvPr/>
        </p:nvSpPr>
        <p:spPr>
          <a:xfrm>
            <a:off x="5071766" y="4153857"/>
            <a:ext cx="2836668" cy="793893"/>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3599">
                <a:gradFill>
                  <a:gsLst>
                    <a:gs pos="2917">
                      <a:srgbClr val="1A1A1A"/>
                    </a:gs>
                    <a:gs pos="30000">
                      <a:srgbClr val="1A1A1A"/>
                    </a:gs>
                  </a:gsLst>
                  <a:lin ang="5400000" scaled="0"/>
                </a:gradFill>
                <a:latin typeface="Segoe UI"/>
              </a:rPr>
              <a:t>Instead of …</a:t>
            </a:r>
          </a:p>
        </p:txBody>
      </p:sp>
    </p:spTree>
    <p:extLst>
      <p:ext uri="{BB962C8B-B14F-4D97-AF65-F5344CB8AC3E}">
        <p14:creationId xmlns:p14="http://schemas.microsoft.com/office/powerpoint/2010/main" val="1398756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Hardware Root of Trust</a:t>
            </a:r>
          </a:p>
        </p:txBody>
      </p:sp>
      <p:sp>
        <p:nvSpPr>
          <p:cNvPr id="3" name="Text Placeholder 2"/>
          <p:cNvSpPr>
            <a:spLocks noGrp="1"/>
          </p:cNvSpPr>
          <p:nvPr>
            <p:ph type="body" sz="quarter" idx="10"/>
          </p:nvPr>
        </p:nvSpPr>
        <p:spPr>
          <a:xfrm>
            <a:off x="600856" y="1875067"/>
            <a:ext cx="3802685" cy="3120854"/>
          </a:xfrm>
        </p:spPr>
        <p:txBody>
          <a:bodyPr/>
          <a:lstStyle/>
          <a:p>
            <a:endParaRPr lang="en-US"/>
          </a:p>
          <a:p>
            <a:r>
              <a:rPr lang="en-US"/>
              <a:t>Secure Boot </a:t>
            </a:r>
          </a:p>
          <a:p>
            <a:r>
              <a:rPr lang="en-US"/>
              <a:t>UEFI </a:t>
            </a:r>
          </a:p>
          <a:p>
            <a:r>
              <a:rPr lang="en-US"/>
              <a:t>TPM 2.0</a:t>
            </a:r>
          </a:p>
          <a:p>
            <a:endParaRPr lang="en-US"/>
          </a:p>
        </p:txBody>
      </p:sp>
      <p:pic>
        <p:nvPicPr>
          <p:cNvPr id="3074" name="Picture 1" descr="image001">
            <a:extLst>
              <a:ext uri="{FF2B5EF4-FFF2-40B4-BE49-F238E27FC236}">
                <a16:creationId xmlns:a16="http://schemas.microsoft.com/office/drawing/2014/main" id="{AD2F9D7C-627A-473B-878B-B70224CC24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411921" y="466302"/>
            <a:ext cx="4423698" cy="626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548461"/>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scovering Security design principles and key use cases for Azure Stack - Ignite 2018" id="{52AE3A4E-F94B-4B55-B8DD-91334F906BC4}" vid="{9E03DB1B-1141-418A-A41E-E3574510802F}"/>
    </a:ext>
  </a:extLst>
</a:theme>
</file>

<file path=ppt/theme/theme3.xml><?xml version="1.0" encoding="utf-8"?>
<a:theme xmlns:a="http://schemas.openxmlformats.org/drawingml/2006/main" name="6-50069_MSStrike_Template">
  <a:themeElements>
    <a:clrScheme name="Striker">
      <a:dk1>
        <a:srgbClr val="353535"/>
      </a:dk1>
      <a:lt1>
        <a:srgbClr val="FFFFFF"/>
      </a:lt1>
      <a:dk2>
        <a:srgbClr val="505050"/>
      </a:dk2>
      <a:lt2>
        <a:srgbClr val="EAEAEA"/>
      </a:lt2>
      <a:accent1>
        <a:srgbClr val="BF2026"/>
      </a:accent1>
      <a:accent2>
        <a:srgbClr val="FF8C00"/>
      </a:accent2>
      <a:accent3>
        <a:srgbClr val="FFB900"/>
      </a:accent3>
      <a:accent4>
        <a:srgbClr val="0078D7"/>
      </a:accent4>
      <a:accent5>
        <a:srgbClr val="002050"/>
      </a:accent5>
      <a:accent6>
        <a:srgbClr val="A80000"/>
      </a:accent6>
      <a:hlink>
        <a:srgbClr val="0078D7"/>
      </a:hlink>
      <a:folHlink>
        <a:srgbClr val="002050"/>
      </a:folHlink>
    </a:clrScheme>
    <a:fontScheme name="Custom 1">
      <a:majorFont>
        <a:latin typeface="Segoe UI"/>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scovering Security design principles and key use cases for Azure Stack - Ignite 2018" id="{52AE3A4E-F94B-4B55-B8DD-91334F906BC4}" vid="{F1ADFE13-5C3F-48BB-8B86-2EF27F69238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16-9_Business_BLUE_2017_13</Template>
  <TotalTime>0</TotalTime>
  <Words>1922</Words>
  <Application>Microsoft Office PowerPoint</Application>
  <PresentationFormat>Custom</PresentationFormat>
  <Paragraphs>327</Paragraphs>
  <Slides>35</Slides>
  <Notes>32</Notes>
  <HiddenSlides>4</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35</vt:i4>
      </vt:variant>
    </vt:vector>
  </HeadingPairs>
  <TitlesOfParts>
    <vt:vector size="48" baseType="lpstr">
      <vt:lpstr>Arial</vt:lpstr>
      <vt:lpstr>Arial Black</vt:lpstr>
      <vt:lpstr>Calibri</vt:lpstr>
      <vt:lpstr>Consolas</vt:lpstr>
      <vt:lpstr>Segoe UI</vt:lpstr>
      <vt:lpstr>Segoe UI Light</vt:lpstr>
      <vt:lpstr>Segoe UI Semibold</vt:lpstr>
      <vt:lpstr>Segoe UI Semilight</vt:lpstr>
      <vt:lpstr>Times New Roman</vt:lpstr>
      <vt:lpstr>Wingdings</vt:lpstr>
      <vt:lpstr>WHITE TEMPLATE</vt:lpstr>
      <vt:lpstr>1_5-50203_Microsoft_Ignite_Template</vt:lpstr>
      <vt:lpstr>6-50069_MSStrike_Template</vt:lpstr>
      <vt:lpstr>Foundational Components of Microsoft Azure Stack Hub</vt:lpstr>
      <vt:lpstr>Agenda</vt:lpstr>
      <vt:lpstr>Infrastructure Security</vt:lpstr>
      <vt:lpstr>PowerPoint Presentation</vt:lpstr>
      <vt:lpstr>PowerPoint Presentation</vt:lpstr>
      <vt:lpstr>Security Vision for Azure Stack Hub</vt:lpstr>
      <vt:lpstr>Securing Azure Stack Hub </vt:lpstr>
      <vt:lpstr> Hardened by Default</vt:lpstr>
      <vt:lpstr>Hardware Root of Trust</vt:lpstr>
      <vt:lpstr>Software Attack Surface Reduction</vt:lpstr>
      <vt:lpstr>Secrets and Sensitive Data</vt:lpstr>
      <vt:lpstr>Assume Breach</vt:lpstr>
      <vt:lpstr>Operators, not Administrators</vt:lpstr>
      <vt:lpstr>PowerPoint Presentation</vt:lpstr>
      <vt:lpstr>Infrastructure Security: Benefits of a Closed System</vt:lpstr>
      <vt:lpstr>Infrastructure security in a closed system</vt:lpstr>
      <vt:lpstr>Infrastructure security in a closed system (2)</vt:lpstr>
      <vt:lpstr>Infrastructure security in a closed system (3)</vt:lpstr>
      <vt:lpstr>Infrastructure security in a closed system (4)</vt:lpstr>
      <vt:lpstr>Azure Stack Hub Compliance</vt:lpstr>
      <vt:lpstr>PowerPoint Presentation</vt:lpstr>
      <vt:lpstr>Documentation for Compliance Standards</vt:lpstr>
      <vt:lpstr>FedRAMP High assessment!</vt:lpstr>
      <vt:lpstr>Auditing and intrusion detection</vt:lpstr>
      <vt:lpstr>SIEM integration for Azure Stack Hub infrastructure</vt:lpstr>
      <vt:lpstr>SIEM integration for users’ workloads</vt:lpstr>
      <vt:lpstr>PowerPoint Presentation</vt:lpstr>
      <vt:lpstr>PowerPoint Presentation</vt:lpstr>
      <vt:lpstr>Questions?</vt:lpstr>
      <vt:lpstr>PowerPoint Presentation</vt:lpstr>
      <vt:lpstr>Appendix</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Foundational Components of Microsoft Azure Stack Hub</dc:title>
  <dc:subject/>
  <dc:creator/>
  <cp:keywords/>
  <dc:description/>
  <cp:lastModifiedBy/>
  <cp:revision>30</cp:revision>
  <dcterms:created xsi:type="dcterms:W3CDTF">2019-12-20T21:17:37Z</dcterms:created>
  <dcterms:modified xsi:type="dcterms:W3CDTF">2021-06-01T08:47:22Z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2019-12-20T21:18:18.4099506Z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6721a388-3c5b-4a6e-afde-2847b6ce5792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